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</p:sldIdLst>
  <p:sldSz cy="6858000" cx="12192000"/>
  <p:notesSz cx="6858000" cy="9144000"/>
  <p:embeddedFontLst>
    <p:embeddedFont>
      <p:font typeface="Lato"/>
      <p:regular r:id="rId35"/>
      <p:bold r:id="rId36"/>
      <p:italic r:id="rId37"/>
      <p:boldItalic r:id="rId38"/>
    </p:embeddedFont>
    <p:embeddedFont>
      <p:font typeface="Lato Black"/>
      <p:bold r:id="rId39"/>
      <p:boldItalic r:id="rId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41" roundtripDataSignature="AMtx7mhxBKb+WYVUaa6ybAR9EESsNn/AF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LatoBlack-boldItalic.fntdata"/><Relationship Id="rId20" Type="http://schemas.openxmlformats.org/officeDocument/2006/relationships/slide" Target="slides/slide16.xml"/><Relationship Id="rId41" Type="http://customschemas.google.com/relationships/presentationmetadata" Target="metadata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font" Target="fonts/Lato-regular.fntdata"/><Relationship Id="rId12" Type="http://schemas.openxmlformats.org/officeDocument/2006/relationships/slide" Target="slides/slide8.xml"/><Relationship Id="rId34" Type="http://schemas.openxmlformats.org/officeDocument/2006/relationships/slide" Target="slides/slide30.xml"/><Relationship Id="rId15" Type="http://schemas.openxmlformats.org/officeDocument/2006/relationships/slide" Target="slides/slide11.xml"/><Relationship Id="rId37" Type="http://schemas.openxmlformats.org/officeDocument/2006/relationships/font" Target="fonts/Lato-italic.fntdata"/><Relationship Id="rId14" Type="http://schemas.openxmlformats.org/officeDocument/2006/relationships/slide" Target="slides/slide10.xml"/><Relationship Id="rId36" Type="http://schemas.openxmlformats.org/officeDocument/2006/relationships/font" Target="fonts/Lato-bold.fntdata"/><Relationship Id="rId17" Type="http://schemas.openxmlformats.org/officeDocument/2006/relationships/slide" Target="slides/slide13.xml"/><Relationship Id="rId39" Type="http://schemas.openxmlformats.org/officeDocument/2006/relationships/font" Target="fonts/LatoBlack-bold.fntdata"/><Relationship Id="rId16" Type="http://schemas.openxmlformats.org/officeDocument/2006/relationships/slide" Target="slides/slide12.xml"/><Relationship Id="rId38" Type="http://schemas.openxmlformats.org/officeDocument/2006/relationships/font" Target="fonts/Lato-boldItalic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" name="Google Shape;7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6" name="Google Shape;156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4" name="Google Shape;164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4" name="Google Shape;184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3" name="Google Shape;193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6" name="Google Shape;206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4" name="Google Shape;214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2" name="Google Shape;222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0" name="Google Shape;230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8" name="Google Shape;238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25d03e21e77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7" name="Google Shape;247;g25d03e21e7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5" name="Google Shape;85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29416daf50a_0_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7" name="Google Shape;257;g29416daf50a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9" name="Google Shape;279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7" name="Google Shape;287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2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5" name="Google Shape;295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3" name="Google Shape;303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1" name="Google Shape;311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9" name="Google Shape;319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7" name="Google Shape;327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5" name="Google Shape;335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24aae2161f6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3" name="Google Shape;343;g24aae2161f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5cad72f524_0_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3" name="Google Shape;93;g25cad72f524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3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1" name="Google Shape;351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5cad72f524_0_1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0" name="Google Shape;100;g25cad72f524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4" name="Google Shape;114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2" name="Google Shape;122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0" name="Google Shape;130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9" name="Google Shape;139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7" name="Google Shape;147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061D42"/>
        </a:solidFill>
      </p:bgPr>
    </p:bg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38"/>
          <p:cNvSpPr txBox="1"/>
          <p:nvPr>
            <p:ph idx="1" type="body"/>
          </p:nvPr>
        </p:nvSpPr>
        <p:spPr>
          <a:xfrm>
            <a:off x="481320" y="386908"/>
            <a:ext cx="3325283" cy="9173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5333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38"/>
          <p:cNvSpPr/>
          <p:nvPr/>
        </p:nvSpPr>
        <p:spPr>
          <a:xfrm>
            <a:off x="-129396" y="5581291"/>
            <a:ext cx="12321300" cy="1354200"/>
          </a:xfrm>
          <a:prstGeom prst="rect">
            <a:avLst/>
          </a:prstGeom>
          <a:solidFill>
            <a:srgbClr val="061D4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r>
              <a:t/>
            </a:r>
            <a:endParaRPr b="0" i="0" sz="1867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" name="Google Shape;13;p3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27500" y="6565493"/>
            <a:ext cx="12319498" cy="36690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" name="Google Shape;14;p38"/>
          <p:cNvCxnSpPr/>
          <p:nvPr/>
        </p:nvCxnSpPr>
        <p:spPr>
          <a:xfrm>
            <a:off x="622624" y="1623709"/>
            <a:ext cx="2621280" cy="0"/>
          </a:xfrm>
          <a:prstGeom prst="straightConnector1">
            <a:avLst/>
          </a:prstGeom>
          <a:noFill/>
          <a:ln cap="flat" cmpd="sng" w="76200">
            <a:solidFill>
              <a:srgbClr val="7A2CF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5" name="Google Shape;15;p38"/>
          <p:cNvSpPr txBox="1"/>
          <p:nvPr>
            <p:ph idx="12" type="sldNum"/>
          </p:nvPr>
        </p:nvSpPr>
        <p:spPr>
          <a:xfrm>
            <a:off x="9309340" y="618616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47"/>
          <p:cNvSpPr/>
          <p:nvPr/>
        </p:nvSpPr>
        <p:spPr>
          <a:xfrm>
            <a:off x="6096000" y="-175"/>
            <a:ext cx="6096000" cy="6179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89"/>
              <a:buFont typeface="Arial"/>
              <a:buNone/>
            </a:pPr>
            <a:r>
              <a:t/>
            </a:r>
            <a:endParaRPr b="0" i="0" sz="2489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" name="Google Shape;48;p47"/>
          <p:cNvSpPr txBox="1"/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b="0" i="0" sz="5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b="0" i="0" sz="5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b="0" i="0" sz="5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b="0" i="0" sz="5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b="0" i="0" sz="5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b="0" i="0" sz="5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b="0" i="0" sz="5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b="0" i="0" sz="5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b="0" i="0" sz="5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" name="Google Shape;49;p47"/>
          <p:cNvSpPr txBox="1"/>
          <p:nvPr>
            <p:ph idx="1" type="subTitle"/>
          </p:nvPr>
        </p:nvSpPr>
        <p:spPr>
          <a:xfrm>
            <a:off x="354000" y="3737433"/>
            <a:ext cx="5393600" cy="16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" name="Google Shape;50;p47"/>
          <p:cNvSpPr txBox="1"/>
          <p:nvPr>
            <p:ph idx="2" type="body"/>
          </p:nvPr>
        </p:nvSpPr>
        <p:spPr>
          <a:xfrm>
            <a:off x="6586000" y="965433"/>
            <a:ext cx="5116000" cy="492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" name="Google Shape;51;p47"/>
          <p:cNvSpPr txBox="1"/>
          <p:nvPr>
            <p:ph idx="12" type="sldNum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48"/>
          <p:cNvSpPr txBox="1"/>
          <p:nvPr>
            <p:ph idx="1" type="body"/>
          </p:nvPr>
        </p:nvSpPr>
        <p:spPr>
          <a:xfrm>
            <a:off x="415600" y="5640767"/>
            <a:ext cx="7998400" cy="80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  <p:sp>
        <p:nvSpPr>
          <p:cNvPr id="54" name="Google Shape;54;p48"/>
          <p:cNvSpPr txBox="1"/>
          <p:nvPr>
            <p:ph idx="12" type="sldNum"/>
          </p:nvPr>
        </p:nvSpPr>
        <p:spPr>
          <a:xfrm>
            <a:off x="11296611" y="62938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49"/>
          <p:cNvSpPr txBox="1"/>
          <p:nvPr>
            <p:ph hasCustomPrompt="1" type="title"/>
          </p:nvPr>
        </p:nvSpPr>
        <p:spPr>
          <a:xfrm>
            <a:off x="415600" y="1474833"/>
            <a:ext cx="11360800" cy="2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None/>
              <a:defRPr b="0" i="0" sz="16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None/>
              <a:defRPr b="0" i="0" sz="16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None/>
              <a:defRPr b="0" i="0" sz="16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None/>
              <a:defRPr b="0" i="0" sz="16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None/>
              <a:defRPr b="0" i="0" sz="16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None/>
              <a:defRPr b="0" i="0" sz="16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None/>
              <a:defRPr b="0" i="0" sz="16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None/>
              <a:defRPr b="0" i="0" sz="16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None/>
              <a:defRPr b="0" i="0" sz="16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t>xx%</a:t>
            </a:r>
          </a:p>
        </p:txBody>
      </p:sp>
      <p:sp>
        <p:nvSpPr>
          <p:cNvPr id="57" name="Google Shape;57;p49"/>
          <p:cNvSpPr txBox="1"/>
          <p:nvPr>
            <p:ph idx="1" type="body"/>
          </p:nvPr>
        </p:nvSpPr>
        <p:spPr>
          <a:xfrm>
            <a:off x="415600" y="4202967"/>
            <a:ext cx="11360800" cy="17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49"/>
          <p:cNvSpPr txBox="1"/>
          <p:nvPr>
            <p:ph idx="12" type="sldNum"/>
          </p:nvPr>
        </p:nvSpPr>
        <p:spPr>
          <a:xfrm>
            <a:off x="11296611" y="62938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 slide">
    <p:bg>
      <p:bgPr>
        <a:solidFill>
          <a:srgbClr val="061D42"/>
        </a:soli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50"/>
          <p:cNvSpPr txBox="1"/>
          <p:nvPr>
            <p:ph idx="1" type="body"/>
          </p:nvPr>
        </p:nvSpPr>
        <p:spPr>
          <a:xfrm>
            <a:off x="481320" y="386908"/>
            <a:ext cx="3325200" cy="9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5333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61" name="Google Shape;61;p50"/>
          <p:cNvCxnSpPr/>
          <p:nvPr/>
        </p:nvCxnSpPr>
        <p:spPr>
          <a:xfrm>
            <a:off x="622624" y="1623709"/>
            <a:ext cx="2621400" cy="0"/>
          </a:xfrm>
          <a:prstGeom prst="straightConnector1">
            <a:avLst/>
          </a:prstGeom>
          <a:noFill/>
          <a:ln cap="flat" cmpd="sng" w="76200">
            <a:solidFill>
              <a:srgbClr val="7A2CF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2" name="Google Shape;62;p50"/>
          <p:cNvSpPr/>
          <p:nvPr/>
        </p:nvSpPr>
        <p:spPr>
          <a:xfrm>
            <a:off x="-129396" y="5581291"/>
            <a:ext cx="12321300" cy="1354200"/>
          </a:xfrm>
          <a:prstGeom prst="rect">
            <a:avLst/>
          </a:prstGeom>
          <a:solidFill>
            <a:srgbClr val="061D4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3" name="Google Shape;63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27500" y="6565493"/>
            <a:ext cx="12319498" cy="366907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50"/>
          <p:cNvSpPr txBox="1"/>
          <p:nvPr/>
        </p:nvSpPr>
        <p:spPr>
          <a:xfrm>
            <a:off x="716872" y="6251644"/>
            <a:ext cx="61566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2022 FeatureByte, Inc. All rights reserved.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50"/>
          <p:cNvSpPr txBox="1"/>
          <p:nvPr>
            <p:ph idx="12" type="sldNum"/>
          </p:nvPr>
        </p:nvSpPr>
        <p:spPr>
          <a:xfrm>
            <a:off x="9309340" y="6186166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 1">
  <p:cSld name="TITLE_AND_BODY_1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51"/>
          <p:cNvSpPr txBox="1"/>
          <p:nvPr>
            <p:ph idx="1" type="body"/>
          </p:nvPr>
        </p:nvSpPr>
        <p:spPr>
          <a:xfrm>
            <a:off x="481323" y="387497"/>
            <a:ext cx="9243300" cy="5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2700" u="none" cap="none" strike="noStrike">
                <a:solidFill>
                  <a:srgbClr val="061D42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8" name="Google Shape;68;p51"/>
          <p:cNvSpPr txBox="1"/>
          <p:nvPr>
            <p:ph idx="2" type="body"/>
          </p:nvPr>
        </p:nvSpPr>
        <p:spPr>
          <a:xfrm>
            <a:off x="481323" y="1478833"/>
            <a:ext cx="4461900" cy="32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rgbClr val="061D4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rgbClr val="061D4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rgbClr val="061D4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rgbClr val="061D4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rgbClr val="061D4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9" name="Google Shape;69;p51"/>
          <p:cNvSpPr txBox="1"/>
          <p:nvPr>
            <p:ph idx="12" type="sldNum"/>
          </p:nvPr>
        </p:nvSpPr>
        <p:spPr>
          <a:xfrm>
            <a:off x="9309340" y="6408108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 1 1">
  <p:cSld name="TITLE_AND_BODY_1_1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52"/>
          <p:cNvSpPr txBox="1"/>
          <p:nvPr>
            <p:ph idx="1" type="body"/>
          </p:nvPr>
        </p:nvSpPr>
        <p:spPr>
          <a:xfrm>
            <a:off x="481323" y="387497"/>
            <a:ext cx="9243300" cy="5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2700" u="none" cap="none" strike="noStrike">
                <a:solidFill>
                  <a:srgbClr val="061D42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2" name="Google Shape;72;p52"/>
          <p:cNvSpPr txBox="1"/>
          <p:nvPr>
            <p:ph idx="2" type="body"/>
          </p:nvPr>
        </p:nvSpPr>
        <p:spPr>
          <a:xfrm>
            <a:off x="481323" y="1478833"/>
            <a:ext cx="4461900" cy="32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rgbClr val="061D4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rgbClr val="061D4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rgbClr val="061D4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rgbClr val="061D4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rgbClr val="061D4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3" name="Google Shape;73;p52"/>
          <p:cNvSpPr txBox="1"/>
          <p:nvPr>
            <p:ph idx="12" type="sldNum"/>
          </p:nvPr>
        </p:nvSpPr>
        <p:spPr>
          <a:xfrm>
            <a:off x="9309340" y="6408108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9"/>
          <p:cNvSpPr txBox="1"/>
          <p:nvPr>
            <p:ph idx="1" type="body"/>
          </p:nvPr>
        </p:nvSpPr>
        <p:spPr>
          <a:xfrm>
            <a:off x="481323" y="387497"/>
            <a:ext cx="9243285" cy="5576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667" u="none" cap="none" strike="noStrike">
                <a:solidFill>
                  <a:srgbClr val="061D42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" name="Google Shape;18;p39"/>
          <p:cNvSpPr txBox="1"/>
          <p:nvPr>
            <p:ph idx="2" type="body"/>
          </p:nvPr>
        </p:nvSpPr>
        <p:spPr>
          <a:xfrm>
            <a:off x="481323" y="1478833"/>
            <a:ext cx="4461933" cy="32411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67" u="none" cap="none" strike="noStrike">
                <a:solidFill>
                  <a:srgbClr val="061D4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67" u="none" cap="none" strike="noStrike">
                <a:solidFill>
                  <a:srgbClr val="061D4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67" u="none" cap="none" strike="noStrike">
                <a:solidFill>
                  <a:srgbClr val="061D4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67" u="none" cap="none" strike="noStrike">
                <a:solidFill>
                  <a:srgbClr val="061D4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67" u="none" cap="none" strike="noStrike">
                <a:solidFill>
                  <a:srgbClr val="061D4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" name="Google Shape;19;p39"/>
          <p:cNvSpPr txBox="1"/>
          <p:nvPr>
            <p:ph idx="12" type="sldNum"/>
          </p:nvPr>
        </p:nvSpPr>
        <p:spPr>
          <a:xfrm>
            <a:off x="9309340" y="6408108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0"/>
          <p:cNvSpPr txBox="1"/>
          <p:nvPr>
            <p:ph idx="12" type="sldNum"/>
          </p:nvPr>
        </p:nvSpPr>
        <p:spPr>
          <a:xfrm>
            <a:off x="9309340" y="639085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">
  <p:cSld name="Title and body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1"/>
          <p:cNvSpPr txBox="1"/>
          <p:nvPr>
            <p:ph idx="1" type="body"/>
          </p:nvPr>
        </p:nvSpPr>
        <p:spPr>
          <a:xfrm>
            <a:off x="481323" y="387497"/>
            <a:ext cx="9243300" cy="5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667" u="none" cap="none" strike="noStrike">
                <a:solidFill>
                  <a:srgbClr val="061D42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" name="Google Shape;24;p41"/>
          <p:cNvSpPr txBox="1"/>
          <p:nvPr>
            <p:ph idx="2" type="body"/>
          </p:nvPr>
        </p:nvSpPr>
        <p:spPr>
          <a:xfrm>
            <a:off x="481323" y="1478833"/>
            <a:ext cx="4461900" cy="32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67" u="none" cap="none" strike="noStrike">
                <a:solidFill>
                  <a:srgbClr val="061D4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67" u="none" cap="none" strike="noStrike">
                <a:solidFill>
                  <a:srgbClr val="061D4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67" u="none" cap="none" strike="noStrike">
                <a:solidFill>
                  <a:srgbClr val="061D4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67" u="none" cap="none" strike="noStrike">
                <a:solidFill>
                  <a:srgbClr val="061D4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67" u="none" cap="none" strike="noStrike">
                <a:solidFill>
                  <a:srgbClr val="061D4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41"/>
          <p:cNvSpPr txBox="1"/>
          <p:nvPr>
            <p:ph idx="12" type="sldNum"/>
          </p:nvPr>
        </p:nvSpPr>
        <p:spPr>
          <a:xfrm>
            <a:off x="9309340" y="6408108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1_Title and bod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2"/>
          <p:cNvSpPr txBox="1"/>
          <p:nvPr>
            <p:ph idx="1" type="body"/>
          </p:nvPr>
        </p:nvSpPr>
        <p:spPr>
          <a:xfrm>
            <a:off x="481323" y="387497"/>
            <a:ext cx="9243285" cy="5576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667" u="none" cap="none" strike="noStrike">
                <a:solidFill>
                  <a:srgbClr val="061D42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" name="Google Shape;28;p42"/>
          <p:cNvSpPr txBox="1"/>
          <p:nvPr>
            <p:ph idx="12" type="sldNum"/>
          </p:nvPr>
        </p:nvSpPr>
        <p:spPr>
          <a:xfrm>
            <a:off x="9309340" y="6408108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43"/>
          <p:cNvSpPr txBox="1"/>
          <p:nvPr>
            <p:ph idx="1" type="body"/>
          </p:nvPr>
        </p:nvSpPr>
        <p:spPr>
          <a:xfrm>
            <a:off x="952378" y="387498"/>
            <a:ext cx="3136900" cy="98213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5333" u="none" cap="none" strike="noStrike">
                <a:solidFill>
                  <a:srgbClr val="061D42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" name="Google Shape;31;p43"/>
          <p:cNvSpPr/>
          <p:nvPr/>
        </p:nvSpPr>
        <p:spPr>
          <a:xfrm>
            <a:off x="-129396" y="5581291"/>
            <a:ext cx="12321396" cy="1354347"/>
          </a:xfrm>
          <a:prstGeom prst="rect">
            <a:avLst/>
          </a:prstGeom>
          <a:solidFill>
            <a:srgbClr val="FAFCF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r>
              <a:t/>
            </a:r>
            <a:endParaRPr b="0" i="0" sz="1867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3"/>
          <p:cNvSpPr/>
          <p:nvPr/>
        </p:nvSpPr>
        <p:spPr>
          <a:xfrm>
            <a:off x="1928039" y="4706237"/>
            <a:ext cx="10379115" cy="2259271"/>
          </a:xfrm>
          <a:custGeom>
            <a:rect b="b" l="l" r="r" t="t"/>
            <a:pathLst>
              <a:path extrusionOk="0" h="1936819" w="3868894">
                <a:moveTo>
                  <a:pt x="0" y="1936819"/>
                </a:moveTo>
                <a:cubicBezTo>
                  <a:pt x="751838" y="1690990"/>
                  <a:pt x="1197262" y="785059"/>
                  <a:pt x="1702287" y="546351"/>
                </a:cubicBezTo>
                <a:cubicBezTo>
                  <a:pt x="2207312" y="307643"/>
                  <a:pt x="2670702" y="595578"/>
                  <a:pt x="3030152" y="504569"/>
                </a:cubicBezTo>
                <a:cubicBezTo>
                  <a:pt x="3389602" y="413560"/>
                  <a:pt x="3480374" y="-12864"/>
                  <a:pt x="3858989" y="298"/>
                </a:cubicBezTo>
                <a:cubicBezTo>
                  <a:pt x="3862291" y="634258"/>
                  <a:pt x="3865592" y="1268218"/>
                  <a:pt x="3868894" y="1902178"/>
                </a:cubicBezTo>
                <a:lnTo>
                  <a:pt x="0" y="1936819"/>
                </a:lnTo>
                <a:close/>
              </a:path>
            </a:pathLst>
          </a:custGeom>
          <a:gradFill>
            <a:gsLst>
              <a:gs pos="0">
                <a:srgbClr val="F29B91"/>
              </a:gs>
              <a:gs pos="52999">
                <a:srgbClr val="7A2CF2"/>
              </a:gs>
              <a:gs pos="100000">
                <a:srgbClr val="24CCD5"/>
              </a:gs>
            </a:gsLst>
            <a:lin ang="19499999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89"/>
              <a:buFont typeface="Arial"/>
              <a:buNone/>
            </a:pPr>
            <a:r>
              <a:t/>
            </a:r>
            <a:endParaRPr b="0" i="0" sz="2489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Google Shape;33;p43"/>
          <p:cNvSpPr txBox="1"/>
          <p:nvPr>
            <p:ph idx="12" type="sldNum"/>
          </p:nvPr>
        </p:nvSpPr>
        <p:spPr>
          <a:xfrm>
            <a:off x="9309340" y="6408108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1_Section header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44"/>
          <p:cNvSpPr txBox="1"/>
          <p:nvPr>
            <p:ph idx="1" type="body"/>
          </p:nvPr>
        </p:nvSpPr>
        <p:spPr>
          <a:xfrm>
            <a:off x="942853" y="387498"/>
            <a:ext cx="3136900" cy="98213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5333" u="none" cap="none" strike="noStrike">
                <a:solidFill>
                  <a:srgbClr val="061D42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" name="Google Shape;36;p44"/>
          <p:cNvSpPr/>
          <p:nvPr/>
        </p:nvSpPr>
        <p:spPr>
          <a:xfrm>
            <a:off x="-129396" y="5581291"/>
            <a:ext cx="12321396" cy="1354347"/>
          </a:xfrm>
          <a:prstGeom prst="rect">
            <a:avLst/>
          </a:prstGeom>
          <a:solidFill>
            <a:srgbClr val="FAFCF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r>
              <a:t/>
            </a:r>
            <a:endParaRPr b="0" i="0" sz="1867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44"/>
          <p:cNvSpPr/>
          <p:nvPr/>
        </p:nvSpPr>
        <p:spPr>
          <a:xfrm>
            <a:off x="4716131" y="4597206"/>
            <a:ext cx="7486464" cy="2321047"/>
          </a:xfrm>
          <a:custGeom>
            <a:rect b="b" l="l" r="r" t="t"/>
            <a:pathLst>
              <a:path extrusionOk="0" h="2204484" w="7110495">
                <a:moveTo>
                  <a:pt x="0" y="2169042"/>
                </a:moveTo>
                <a:lnTo>
                  <a:pt x="645042" y="1084521"/>
                </a:lnTo>
                <a:lnTo>
                  <a:pt x="4997303" y="1084521"/>
                </a:lnTo>
                <a:lnTo>
                  <a:pt x="5642345" y="0"/>
                </a:lnTo>
                <a:lnTo>
                  <a:pt x="7102549" y="7088"/>
                </a:lnTo>
                <a:cubicBezTo>
                  <a:pt x="7097823" y="739553"/>
                  <a:pt x="7114363" y="1472019"/>
                  <a:pt x="7109637" y="2204484"/>
                </a:cubicBezTo>
                <a:lnTo>
                  <a:pt x="0" y="2169042"/>
                </a:lnTo>
                <a:close/>
              </a:path>
            </a:pathLst>
          </a:custGeom>
          <a:gradFill>
            <a:gsLst>
              <a:gs pos="0">
                <a:srgbClr val="F29B91"/>
              </a:gs>
              <a:gs pos="52999">
                <a:srgbClr val="7A2CF2"/>
              </a:gs>
              <a:gs pos="100000">
                <a:srgbClr val="24CCD5"/>
              </a:gs>
            </a:gsLst>
            <a:lin ang="19499999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89"/>
              <a:buFont typeface="Arial"/>
              <a:buNone/>
            </a:pPr>
            <a:r>
              <a:t/>
            </a:r>
            <a:endParaRPr b="0" i="0" sz="2489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38;p44"/>
          <p:cNvSpPr txBox="1"/>
          <p:nvPr>
            <p:ph idx="12" type="sldNum"/>
          </p:nvPr>
        </p:nvSpPr>
        <p:spPr>
          <a:xfrm>
            <a:off x="9309340" y="6408108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45"/>
          <p:cNvSpPr txBox="1"/>
          <p:nvPr>
            <p:ph type="title"/>
          </p:nvPr>
        </p:nvSpPr>
        <p:spPr>
          <a:xfrm>
            <a:off x="415600" y="740800"/>
            <a:ext cx="3744000" cy="100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" name="Google Shape;41;p45"/>
          <p:cNvSpPr txBox="1"/>
          <p:nvPr>
            <p:ph idx="1" type="body"/>
          </p:nvPr>
        </p:nvSpPr>
        <p:spPr>
          <a:xfrm>
            <a:off x="415600" y="1852800"/>
            <a:ext cx="3744000" cy="42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2" name="Google Shape;42;p45"/>
          <p:cNvSpPr txBox="1"/>
          <p:nvPr>
            <p:ph idx="12" type="sldNum"/>
          </p:nvPr>
        </p:nvSpPr>
        <p:spPr>
          <a:xfrm>
            <a:off x="11296611" y="62938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46"/>
          <p:cNvSpPr txBox="1"/>
          <p:nvPr>
            <p:ph type="title"/>
          </p:nvPr>
        </p:nvSpPr>
        <p:spPr>
          <a:xfrm>
            <a:off x="653667" y="600200"/>
            <a:ext cx="8490400" cy="545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" name="Google Shape;45;p46"/>
          <p:cNvSpPr txBox="1"/>
          <p:nvPr>
            <p:ph idx="12" type="sldNum"/>
          </p:nvPr>
        </p:nvSpPr>
        <p:spPr>
          <a:xfrm>
            <a:off x="11296611" y="62938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theme" Target="../theme/theme2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FAFCFE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medium confidence" id="6" name="Google Shape;6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2380"/>
            <a:ext cx="12192000" cy="6853239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37"/>
          <p:cNvSpPr/>
          <p:nvPr/>
        </p:nvSpPr>
        <p:spPr>
          <a:xfrm>
            <a:off x="11602528" y="6392174"/>
            <a:ext cx="405442" cy="276045"/>
          </a:xfrm>
          <a:prstGeom prst="rect">
            <a:avLst/>
          </a:prstGeom>
          <a:solidFill>
            <a:srgbClr val="061D4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r>
              <a:t/>
            </a:r>
            <a:endParaRPr b="0" i="0" sz="1867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37"/>
          <p:cNvSpPr txBox="1"/>
          <p:nvPr>
            <p:ph idx="12" type="sldNum"/>
          </p:nvPr>
        </p:nvSpPr>
        <p:spPr>
          <a:xfrm>
            <a:off x="9309340" y="639085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" name="Google Shape;9;p37"/>
          <p:cNvSpPr txBox="1"/>
          <p:nvPr/>
        </p:nvSpPr>
        <p:spPr>
          <a:xfrm>
            <a:off x="8537925" y="6390550"/>
            <a:ext cx="29163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rgbClr val="FAFCFE"/>
                </a:solidFill>
                <a:latin typeface="Arial"/>
                <a:ea typeface="Arial"/>
                <a:cs typeface="Arial"/>
                <a:sym typeface="Arial"/>
              </a:rPr>
              <a:t>FeatureByte</a:t>
            </a:r>
            <a:endParaRPr b="0" i="0" sz="1300" u="none" cap="none" strike="noStrike">
              <a:solidFill>
                <a:srgbClr val="FAFCFE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Relationship Id="rId4" Type="http://schemas.openxmlformats.org/officeDocument/2006/relationships/image" Target="../media/image4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demo.featurebyte.com/" TargetMode="External"/><Relationship Id="rId4" Type="http://schemas.openxmlformats.org/officeDocument/2006/relationships/image" Target="../media/image1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hub.featurebyte.com/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hub.featurebyte.com/" TargetMode="External"/><Relationship Id="rId4" Type="http://schemas.openxmlformats.org/officeDocument/2006/relationships/image" Target="../media/image1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hub.featurebyte.com/" TargetMode="External"/><Relationship Id="rId4" Type="http://schemas.openxmlformats.org/officeDocument/2006/relationships/image" Target="../media/image24.png"/><Relationship Id="rId5" Type="http://schemas.openxmlformats.org/officeDocument/2006/relationships/image" Target="../media/image30.png"/><Relationship Id="rId6" Type="http://schemas.openxmlformats.org/officeDocument/2006/relationships/image" Target="../media/image18.png"/><Relationship Id="rId7" Type="http://schemas.openxmlformats.org/officeDocument/2006/relationships/image" Target="../media/image2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demo.featurebyte.com/" TargetMode="External"/><Relationship Id="rId4" Type="http://schemas.openxmlformats.org/officeDocument/2006/relationships/image" Target="../media/image3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demo.featurebyte.com/" TargetMode="External"/><Relationship Id="rId4" Type="http://schemas.openxmlformats.org/officeDocument/2006/relationships/image" Target="../media/image2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hub.featurebyte.com/" TargetMode="External"/><Relationship Id="rId4" Type="http://schemas.openxmlformats.org/officeDocument/2006/relationships/image" Target="../media/image2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7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s://hub.featurebyte.com/" TargetMode="External"/><Relationship Id="rId4" Type="http://schemas.openxmlformats.org/officeDocument/2006/relationships/hyperlink" Target="https://demo.featurebyte.com/" TargetMode="External"/><Relationship Id="rId5" Type="http://schemas.openxmlformats.org/officeDocument/2006/relationships/image" Target="../media/image42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4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0" Type="http://schemas.openxmlformats.org/officeDocument/2006/relationships/image" Target="../media/image43.jp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3.png"/><Relationship Id="rId4" Type="http://schemas.openxmlformats.org/officeDocument/2006/relationships/image" Target="../media/image7.png"/><Relationship Id="rId9" Type="http://schemas.openxmlformats.org/officeDocument/2006/relationships/image" Target="../media/image35.png"/><Relationship Id="rId5" Type="http://schemas.openxmlformats.org/officeDocument/2006/relationships/image" Target="../media/image14.png"/><Relationship Id="rId6" Type="http://schemas.openxmlformats.org/officeDocument/2006/relationships/image" Target="../media/image37.png"/><Relationship Id="rId7" Type="http://schemas.openxmlformats.org/officeDocument/2006/relationships/image" Target="../media/image21.png"/><Relationship Id="rId8" Type="http://schemas.openxmlformats.org/officeDocument/2006/relationships/image" Target="../media/image3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demo.featurebyte.com/" TargetMode="External"/><Relationship Id="rId4" Type="http://schemas.openxmlformats.org/officeDocument/2006/relationships/hyperlink" Target="https://hub.featurebyte.com/" TargetMode="External"/><Relationship Id="rId5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demo.featurebyte.com/" TargetMode="External"/><Relationship Id="rId4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"/>
          <p:cNvSpPr/>
          <p:nvPr/>
        </p:nvSpPr>
        <p:spPr>
          <a:xfrm>
            <a:off x="0" y="0"/>
            <a:ext cx="8646300" cy="5256600"/>
          </a:xfrm>
          <a:prstGeom prst="rect">
            <a:avLst/>
          </a:prstGeom>
          <a:solidFill>
            <a:srgbClr val="061D4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r>
              <a:t/>
            </a:r>
            <a:endParaRPr b="0" i="0" sz="1867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Shape&#10;&#10;Description automatically generated" id="79" name="Google Shape;79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09301" y="2709770"/>
            <a:ext cx="1435197" cy="1230169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"/>
          <p:cNvSpPr txBox="1"/>
          <p:nvPr/>
        </p:nvSpPr>
        <p:spPr>
          <a:xfrm>
            <a:off x="4011375" y="2220950"/>
            <a:ext cx="7563600" cy="3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333"/>
              <a:buFont typeface="Arial"/>
              <a:buNone/>
            </a:pPr>
            <a:r>
              <a:rPr lang="en-US" sz="30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Solving an age old challenge - </a:t>
            </a:r>
            <a:endParaRPr sz="30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333"/>
              <a:buFont typeface="Arial"/>
              <a:buNone/>
            </a:pPr>
            <a:r>
              <a:rPr lang="en-US" sz="30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Automating feature engineering </a:t>
            </a:r>
            <a:endParaRPr sz="30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333"/>
              <a:buFont typeface="Arial"/>
              <a:buNone/>
            </a:pPr>
            <a:r>
              <a:rPr lang="en-US" sz="30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(with Gen AI and declarative feature framework)</a:t>
            </a:r>
            <a:endParaRPr sz="30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333"/>
              <a:buFont typeface="Arial"/>
              <a:buNone/>
            </a:pPr>
            <a:r>
              <a:t/>
            </a:r>
            <a:endParaRPr sz="30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333"/>
              <a:buFont typeface="Arial"/>
              <a:buNone/>
            </a:pPr>
            <a:r>
              <a:rPr lang="en-US" sz="24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Sergey Yurgenson, Head of Semantic Data </a:t>
            </a:r>
            <a:r>
              <a:rPr lang="en-US" sz="24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Science</a:t>
            </a:r>
            <a:r>
              <a:rPr lang="en-US" sz="24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 Featurebyte</a:t>
            </a:r>
            <a:endParaRPr sz="24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333"/>
              <a:buFont typeface="Arial"/>
              <a:buNone/>
            </a:pPr>
            <a:r>
              <a:rPr lang="en-US" sz="30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ODSC West </a:t>
            </a:r>
            <a:r>
              <a:rPr b="0" i="0" lang="en-US" sz="30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, 2023</a:t>
            </a:r>
            <a:endParaRPr b="0" i="0" sz="3000" u="none" cap="none" strike="noStrike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81" name="Google Shape;81;p1"/>
          <p:cNvSpPr/>
          <p:nvPr/>
        </p:nvSpPr>
        <p:spPr>
          <a:xfrm>
            <a:off x="3475475" y="1658612"/>
            <a:ext cx="82500" cy="3207000"/>
          </a:xfrm>
          <a:prstGeom prst="rect">
            <a:avLst/>
          </a:prstGeom>
          <a:gradFill>
            <a:gsLst>
              <a:gs pos="0">
                <a:srgbClr val="F29B91"/>
              </a:gs>
              <a:gs pos="52999">
                <a:srgbClr val="7A2CF2"/>
              </a:gs>
              <a:gs pos="100000">
                <a:srgbClr val="24CCD5"/>
              </a:gs>
            </a:gsLst>
            <a:lin ang="1949889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2" name="Google Shape;82;p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11375" y="1252700"/>
            <a:ext cx="1947674" cy="59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0"/>
          <p:cNvSpPr txBox="1"/>
          <p:nvPr>
            <p:ph idx="12" type="sldNum"/>
          </p:nvPr>
        </p:nvSpPr>
        <p:spPr>
          <a:xfrm>
            <a:off x="9309340" y="6408108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9" name="Google Shape;159;p10"/>
          <p:cNvSpPr txBox="1"/>
          <p:nvPr>
            <p:ph idx="1" type="body"/>
          </p:nvPr>
        </p:nvSpPr>
        <p:spPr>
          <a:xfrm>
            <a:off x="481323" y="387497"/>
            <a:ext cx="9243300" cy="5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/>
              <a:t>Feature Ideation</a:t>
            </a:r>
            <a:endParaRPr/>
          </a:p>
        </p:txBody>
      </p:sp>
      <p:sp>
        <p:nvSpPr>
          <p:cNvPr id="160" name="Google Shape;160;p10"/>
          <p:cNvSpPr txBox="1"/>
          <p:nvPr/>
        </p:nvSpPr>
        <p:spPr>
          <a:xfrm>
            <a:off x="445450" y="1497387"/>
            <a:ext cx="6947100" cy="39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rgbClr val="061D42"/>
                </a:solidFill>
                <a:latin typeface="Lato"/>
                <a:ea typeface="Lato"/>
                <a:cs typeface="Lato"/>
                <a:sym typeface="Lato"/>
              </a:rPr>
              <a:t>FeatureByte Enterprise – Experiment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rgbClr val="061D42"/>
                </a:solidFill>
                <a:latin typeface="Lato"/>
                <a:ea typeface="Lato"/>
                <a:cs typeface="Lato"/>
                <a:sym typeface="Lato"/>
              </a:rPr>
              <a:t>Feature Catalog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rgbClr val="061D42"/>
                </a:solidFill>
                <a:latin typeface="Lato"/>
                <a:ea typeface="Lato"/>
                <a:cs typeface="Lato"/>
                <a:sym typeface="Lato"/>
              </a:rPr>
              <a:t>Primary Entity</a:t>
            </a:r>
            <a:endParaRPr b="0" i="0" sz="14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rgbClr val="061D42"/>
                </a:solidFill>
                <a:latin typeface="Lato"/>
                <a:ea typeface="Lato"/>
                <a:cs typeface="Lato"/>
                <a:sym typeface="Lato"/>
              </a:rPr>
              <a:t>Signal Types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rgbClr val="061D42"/>
                </a:solidFill>
                <a:latin typeface="Lato"/>
                <a:ea typeface="Lato"/>
                <a:cs typeface="Lato"/>
                <a:sym typeface="Lato"/>
              </a:rPr>
              <a:t>Feature Themes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blue and grey light bulb with icons&#10;&#10;Description automatically generated" id="161" name="Google Shape;161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73953" y="970573"/>
            <a:ext cx="2842127" cy="4296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1"/>
          <p:cNvSpPr txBox="1"/>
          <p:nvPr>
            <p:ph idx="12" type="sldNum"/>
          </p:nvPr>
        </p:nvSpPr>
        <p:spPr>
          <a:xfrm>
            <a:off x="9309340" y="6408108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FFFFFF"/>
                </a:solidFill>
                <a:latin typeface="Lato Black"/>
                <a:ea typeface="Lato Black"/>
                <a:cs typeface="Lato Black"/>
                <a:sym typeface="Lato Black"/>
              </a:rPr>
              <a:t>‹#›</a:t>
            </a:fld>
            <a:endParaRPr b="0" i="0" sz="1200" u="none" cap="none" strike="noStrike">
              <a:solidFill>
                <a:srgbClr val="FFFFFF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167" name="Google Shape;167;p11"/>
          <p:cNvSpPr txBox="1"/>
          <p:nvPr>
            <p:ph idx="1" type="body"/>
          </p:nvPr>
        </p:nvSpPr>
        <p:spPr>
          <a:xfrm>
            <a:off x="481323" y="387497"/>
            <a:ext cx="9243300" cy="5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/>
              <a:t>Inspiration: Entities</a:t>
            </a:r>
            <a:endParaRPr/>
          </a:p>
        </p:txBody>
      </p:sp>
      <p:pic>
        <p:nvPicPr>
          <p:cNvPr descr="A blue and grey light bulb with icons&#10;&#10;Description automatically generated" id="168" name="Google Shape;168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73953" y="970573"/>
            <a:ext cx="2842127" cy="4296576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11"/>
          <p:cNvSpPr/>
          <p:nvPr/>
        </p:nvSpPr>
        <p:spPr>
          <a:xfrm>
            <a:off x="4027955" y="4258193"/>
            <a:ext cx="1306127" cy="496588"/>
          </a:xfrm>
          <a:prstGeom prst="rect">
            <a:avLst/>
          </a:prstGeom>
          <a:solidFill>
            <a:srgbClr val="0065A3">
              <a:alpha val="65490"/>
            </a:srgbClr>
          </a:solidFill>
          <a:ln cap="flat" cmpd="sng" w="25400">
            <a:solidFill>
              <a:srgbClr val="0065A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Transaction</a:t>
            </a:r>
            <a:endParaRPr b="0" i="0" sz="14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0" name="Google Shape;170;p11"/>
          <p:cNvSpPr/>
          <p:nvPr/>
        </p:nvSpPr>
        <p:spPr>
          <a:xfrm>
            <a:off x="4027954" y="3474322"/>
            <a:ext cx="1306127" cy="496588"/>
          </a:xfrm>
          <a:prstGeom prst="rect">
            <a:avLst/>
          </a:prstGeom>
          <a:solidFill>
            <a:srgbClr val="0065A3">
              <a:alpha val="65490"/>
            </a:srgbClr>
          </a:solidFill>
          <a:ln cap="flat" cmpd="sng" w="25400">
            <a:solidFill>
              <a:srgbClr val="0065A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Card</a:t>
            </a:r>
            <a:endParaRPr b="0" i="0" sz="14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1" name="Google Shape;171;p11"/>
          <p:cNvSpPr/>
          <p:nvPr/>
        </p:nvSpPr>
        <p:spPr>
          <a:xfrm>
            <a:off x="4027292" y="2705081"/>
            <a:ext cx="1306127" cy="496588"/>
          </a:xfrm>
          <a:prstGeom prst="rect">
            <a:avLst/>
          </a:prstGeom>
          <a:solidFill>
            <a:srgbClr val="0065A3">
              <a:alpha val="65490"/>
            </a:srgbClr>
          </a:solidFill>
          <a:ln cap="flat" cmpd="sng" w="25400">
            <a:solidFill>
              <a:srgbClr val="0065A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Customer</a:t>
            </a:r>
            <a:endParaRPr b="0" i="0" sz="14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2" name="Google Shape;172;p11"/>
          <p:cNvSpPr/>
          <p:nvPr/>
        </p:nvSpPr>
        <p:spPr>
          <a:xfrm>
            <a:off x="3196969" y="1906580"/>
            <a:ext cx="1306127" cy="496588"/>
          </a:xfrm>
          <a:prstGeom prst="rect">
            <a:avLst/>
          </a:prstGeom>
          <a:solidFill>
            <a:srgbClr val="0065A3">
              <a:alpha val="65490"/>
            </a:srgbClr>
          </a:solidFill>
          <a:ln cap="flat" cmpd="sng" w="25400">
            <a:solidFill>
              <a:srgbClr val="0065A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Gender</a:t>
            </a:r>
            <a:endParaRPr b="0" i="0" sz="14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3" name="Google Shape;173;p11"/>
          <p:cNvSpPr/>
          <p:nvPr/>
        </p:nvSpPr>
        <p:spPr>
          <a:xfrm>
            <a:off x="4871050" y="1906580"/>
            <a:ext cx="1306127" cy="496588"/>
          </a:xfrm>
          <a:prstGeom prst="rect">
            <a:avLst/>
          </a:prstGeom>
          <a:solidFill>
            <a:srgbClr val="0065A3">
              <a:alpha val="65490"/>
            </a:srgbClr>
          </a:solidFill>
          <a:ln cap="flat" cmpd="sng" w="25400">
            <a:solidFill>
              <a:srgbClr val="0065A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State</a:t>
            </a:r>
            <a:endParaRPr b="0" i="0" sz="14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74" name="Google Shape;174;p11"/>
          <p:cNvCxnSpPr>
            <a:stCxn id="172" idx="2"/>
            <a:endCxn id="171" idx="0"/>
          </p:cNvCxnSpPr>
          <p:nvPr/>
        </p:nvCxnSpPr>
        <p:spPr>
          <a:xfrm flipH="1" rot="-5400000">
            <a:off x="4114333" y="2138868"/>
            <a:ext cx="301800" cy="8304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5" name="Google Shape;175;p11"/>
          <p:cNvCxnSpPr>
            <a:stCxn id="173" idx="2"/>
            <a:endCxn id="171" idx="0"/>
          </p:cNvCxnSpPr>
          <p:nvPr/>
        </p:nvCxnSpPr>
        <p:spPr>
          <a:xfrm rot="5400000">
            <a:off x="4951264" y="2132118"/>
            <a:ext cx="301800" cy="843900"/>
          </a:xfrm>
          <a:prstGeom prst="bentConnector3">
            <a:avLst>
              <a:gd fmla="val 50019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6" name="Google Shape;176;p11"/>
          <p:cNvCxnSpPr>
            <a:stCxn id="171" idx="2"/>
            <a:endCxn id="170" idx="0"/>
          </p:cNvCxnSpPr>
          <p:nvPr/>
        </p:nvCxnSpPr>
        <p:spPr>
          <a:xfrm flipH="1" rot="-5400000">
            <a:off x="4544306" y="3337719"/>
            <a:ext cx="272700" cy="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7" name="Google Shape;177;p11"/>
          <p:cNvCxnSpPr>
            <a:stCxn id="170" idx="2"/>
            <a:endCxn id="169" idx="0"/>
          </p:cNvCxnSpPr>
          <p:nvPr/>
        </p:nvCxnSpPr>
        <p:spPr>
          <a:xfrm flipH="1" rot="-5400000">
            <a:off x="4537618" y="4114310"/>
            <a:ext cx="287400" cy="600"/>
          </a:xfrm>
          <a:prstGeom prst="bentConnector3">
            <a:avLst>
              <a:gd fmla="val 49979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8" name="Google Shape;178;p11"/>
          <p:cNvCxnSpPr>
            <a:stCxn id="169" idx="0"/>
            <a:endCxn id="179" idx="2"/>
          </p:cNvCxnSpPr>
          <p:nvPr/>
        </p:nvCxnSpPr>
        <p:spPr>
          <a:xfrm rot="-5400000">
            <a:off x="5375669" y="3276143"/>
            <a:ext cx="287400" cy="1676700"/>
          </a:xfrm>
          <a:prstGeom prst="bentConnector3">
            <a:avLst>
              <a:gd fmla="val 49979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0" name="Google Shape;180;p11"/>
          <p:cNvSpPr txBox="1"/>
          <p:nvPr/>
        </p:nvSpPr>
        <p:spPr>
          <a:xfrm>
            <a:off x="798153" y="4258192"/>
            <a:ext cx="1553161" cy="4109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61D42"/>
                </a:solidFill>
                <a:latin typeface="Lato"/>
                <a:ea typeface="Lato"/>
                <a:cs typeface="Lato"/>
                <a:sym typeface="Lato"/>
              </a:rPr>
              <a:t>Primary entity for this use case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1" name="Google Shape;181;p11"/>
          <p:cNvCxnSpPr>
            <a:stCxn id="180" idx="3"/>
          </p:cNvCxnSpPr>
          <p:nvPr/>
        </p:nvCxnSpPr>
        <p:spPr>
          <a:xfrm>
            <a:off x="2351314" y="4463645"/>
            <a:ext cx="1498800" cy="3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79" name="Google Shape;179;p11"/>
          <p:cNvSpPr/>
          <p:nvPr/>
        </p:nvSpPr>
        <p:spPr>
          <a:xfrm>
            <a:off x="5704596" y="3474322"/>
            <a:ext cx="1306127" cy="496588"/>
          </a:xfrm>
          <a:prstGeom prst="rect">
            <a:avLst/>
          </a:prstGeom>
          <a:solidFill>
            <a:srgbClr val="0065A3">
              <a:alpha val="65490"/>
            </a:srgbClr>
          </a:solidFill>
          <a:ln cap="flat" cmpd="sng" w="25400">
            <a:solidFill>
              <a:srgbClr val="0065A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Transaction Group</a:t>
            </a:r>
            <a:endParaRPr b="0" i="0" sz="14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2"/>
          <p:cNvSpPr txBox="1"/>
          <p:nvPr>
            <p:ph idx="12" type="sldNum"/>
          </p:nvPr>
        </p:nvSpPr>
        <p:spPr>
          <a:xfrm>
            <a:off x="9309340" y="6408108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7" name="Google Shape;187;p12"/>
          <p:cNvSpPr txBox="1"/>
          <p:nvPr>
            <p:ph idx="1" type="body"/>
          </p:nvPr>
        </p:nvSpPr>
        <p:spPr>
          <a:xfrm>
            <a:off x="481323" y="387497"/>
            <a:ext cx="9243300" cy="5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/>
              <a:t>Inspiration: Signal Types</a:t>
            </a:r>
            <a:endParaRPr/>
          </a:p>
        </p:txBody>
      </p:sp>
      <p:sp>
        <p:nvSpPr>
          <p:cNvPr id="188" name="Google Shape;188;p12"/>
          <p:cNvSpPr txBox="1"/>
          <p:nvPr/>
        </p:nvSpPr>
        <p:spPr>
          <a:xfrm>
            <a:off x="445450" y="1497434"/>
            <a:ext cx="8790829" cy="7533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rgbClr val="061D42"/>
                </a:solidFill>
                <a:latin typeface="Lato"/>
                <a:ea typeface="Lato"/>
                <a:cs typeface="Lato"/>
                <a:sym typeface="Lato"/>
              </a:rPr>
              <a:t>Bucketing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rgbClr val="061D42"/>
                </a:solidFill>
                <a:latin typeface="Lato"/>
                <a:ea typeface="Lato"/>
                <a:cs typeface="Lato"/>
                <a:sym typeface="Lato"/>
              </a:rPr>
              <a:t>Similarity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rgbClr val="061D42"/>
                </a:solidFill>
                <a:latin typeface="Lato"/>
                <a:ea typeface="Lato"/>
                <a:cs typeface="Lato"/>
                <a:sym typeface="Lato"/>
              </a:rPr>
              <a:t>Stability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rgbClr val="061D42"/>
                </a:solidFill>
                <a:latin typeface="Lato"/>
                <a:ea typeface="Lato"/>
                <a:cs typeface="Lato"/>
                <a:sym typeface="Lato"/>
              </a:rPr>
              <a:t>Attribute Change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rgbClr val="061D42"/>
                </a:solidFill>
                <a:latin typeface="Lato"/>
                <a:ea typeface="Lato"/>
                <a:cs typeface="Lato"/>
                <a:sym typeface="Lato"/>
              </a:rPr>
              <a:t>Diversity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rgbClr val="061D42"/>
                </a:solidFill>
                <a:latin typeface="Lato"/>
                <a:ea typeface="Lato"/>
                <a:cs typeface="Lato"/>
                <a:sym typeface="Lato"/>
              </a:rPr>
              <a:t>Location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032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061D4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rgbClr val="061D42"/>
                </a:solidFill>
                <a:latin typeface="Lato"/>
                <a:ea typeface="Lato"/>
                <a:cs typeface="Lato"/>
                <a:sym typeface="Lato"/>
              </a:rPr>
              <a:t>See the signal type definitions file for details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12"/>
          <p:cNvSpPr txBox="1"/>
          <p:nvPr/>
        </p:nvSpPr>
        <p:spPr>
          <a:xfrm>
            <a:off x="4637945" y="1497433"/>
            <a:ext cx="4646667" cy="7533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rgbClr val="061D42"/>
                </a:solidFill>
                <a:latin typeface="Lato"/>
                <a:ea typeface="Lato"/>
                <a:cs typeface="Lato"/>
                <a:sym typeface="Lato"/>
              </a:rPr>
              <a:t>Timing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rgbClr val="061D42"/>
                </a:solidFill>
                <a:latin typeface="Lato"/>
                <a:ea typeface="Lato"/>
                <a:cs typeface="Lato"/>
                <a:sym typeface="Lato"/>
              </a:rPr>
              <a:t>Recency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rgbClr val="061D42"/>
                </a:solidFill>
                <a:latin typeface="Lato"/>
                <a:ea typeface="Lato"/>
                <a:cs typeface="Lato"/>
                <a:sym typeface="Lato"/>
              </a:rPr>
              <a:t>Latest Event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rgbClr val="061D42"/>
                </a:solidFill>
                <a:latin typeface="Lato"/>
                <a:ea typeface="Lato"/>
                <a:cs typeface="Lato"/>
                <a:sym typeface="Lato"/>
              </a:rPr>
              <a:t>Frequency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rgbClr val="061D42"/>
                </a:solidFill>
                <a:latin typeface="Lato"/>
                <a:ea typeface="Lato"/>
                <a:cs typeface="Lato"/>
                <a:sym typeface="Lato"/>
              </a:rPr>
              <a:t>Attribute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rgbClr val="061D42"/>
                </a:solidFill>
                <a:latin typeface="Lato"/>
                <a:ea typeface="Lato"/>
                <a:cs typeface="Lato"/>
                <a:sym typeface="Lato"/>
              </a:rPr>
              <a:t>Aggregate Statistic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032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061D4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descr="A blue and grey light bulb with icons&#10;&#10;Description automatically generated" id="190" name="Google Shape;190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73953" y="970573"/>
            <a:ext cx="2842127" cy="4296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3"/>
          <p:cNvSpPr txBox="1"/>
          <p:nvPr>
            <p:ph idx="12" type="sldNum"/>
          </p:nvPr>
        </p:nvSpPr>
        <p:spPr>
          <a:xfrm>
            <a:off x="9309340" y="6408108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96" name="Google Shape;196;p13"/>
          <p:cNvSpPr txBox="1"/>
          <p:nvPr>
            <p:ph idx="1" type="body"/>
          </p:nvPr>
        </p:nvSpPr>
        <p:spPr>
          <a:xfrm>
            <a:off x="481323" y="387497"/>
            <a:ext cx="9243300" cy="5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/>
              <a:t>Inspiration: Entities + Signal Types</a:t>
            </a:r>
            <a:endParaRPr/>
          </a:p>
        </p:txBody>
      </p:sp>
      <p:sp>
        <p:nvSpPr>
          <p:cNvPr id="197" name="Google Shape;197;p13"/>
          <p:cNvSpPr txBox="1"/>
          <p:nvPr/>
        </p:nvSpPr>
        <p:spPr>
          <a:xfrm>
            <a:off x="520951" y="1127043"/>
            <a:ext cx="4646667" cy="7533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b="1" i="0" lang="en-US" sz="2200" u="none" cap="none" strike="noStrike">
                <a:solidFill>
                  <a:srgbClr val="061D42"/>
                </a:solidFill>
                <a:latin typeface="Lato"/>
                <a:ea typeface="Lato"/>
                <a:cs typeface="Lato"/>
                <a:sym typeface="Lato"/>
              </a:rPr>
              <a:t>Entity:</a:t>
            </a:r>
            <a:r>
              <a:rPr b="0" i="0" lang="en-US" sz="2200" u="none" cap="none" strike="noStrike">
                <a:solidFill>
                  <a:srgbClr val="061D42"/>
                </a:solidFill>
                <a:latin typeface="Lato"/>
                <a:ea typeface="Lato"/>
                <a:cs typeface="Lato"/>
                <a:sym typeface="Lato"/>
              </a:rPr>
              <a:t> Customer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032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061D42"/>
              </a:solidFill>
              <a:latin typeface="Lato"/>
              <a:ea typeface="Lato"/>
              <a:cs typeface="Lato"/>
              <a:sym typeface="Lato"/>
            </a:endParaRPr>
          </a:p>
          <a:p>
            <a:pPr indent="-2032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061D42"/>
              </a:solidFill>
              <a:latin typeface="Lato"/>
              <a:ea typeface="Lato"/>
              <a:cs typeface="Lato"/>
              <a:sym typeface="Lato"/>
            </a:endParaRPr>
          </a:p>
          <a:p>
            <a:pPr indent="-2032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061D4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b="1" i="0" lang="en-US" sz="2200" u="none" cap="none" strike="noStrike">
                <a:solidFill>
                  <a:srgbClr val="061D42"/>
                </a:solidFill>
                <a:latin typeface="Lato"/>
                <a:ea typeface="Lato"/>
                <a:cs typeface="Lato"/>
                <a:sym typeface="Lato"/>
              </a:rPr>
              <a:t>Entity:</a:t>
            </a:r>
            <a:r>
              <a:rPr b="0" i="0" lang="en-US" sz="2200" u="none" cap="none" strike="noStrike">
                <a:solidFill>
                  <a:srgbClr val="061D42"/>
                </a:solidFill>
                <a:latin typeface="Lato"/>
                <a:ea typeface="Lato"/>
                <a:cs typeface="Lato"/>
                <a:sym typeface="Lato"/>
              </a:rPr>
              <a:t> Transaction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032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061D42"/>
              </a:solidFill>
              <a:latin typeface="Lato"/>
              <a:ea typeface="Lato"/>
              <a:cs typeface="Lato"/>
              <a:sym typeface="Lato"/>
            </a:endParaRPr>
          </a:p>
          <a:p>
            <a:pPr indent="-2032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061D4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8" name="Google Shape;198;p13"/>
          <p:cNvSpPr txBox="1"/>
          <p:nvPr/>
        </p:nvSpPr>
        <p:spPr>
          <a:xfrm>
            <a:off x="1344469" y="1605054"/>
            <a:ext cx="5932981" cy="7533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n-US" sz="2200" u="none" cap="none" strike="noStrike">
                <a:solidFill>
                  <a:srgbClr val="061D42"/>
                </a:solidFill>
                <a:latin typeface="Lato"/>
                <a:ea typeface="Lato"/>
                <a:cs typeface="Lato"/>
                <a:sym typeface="Lato"/>
              </a:rPr>
              <a:t>Signal:</a:t>
            </a:r>
            <a:r>
              <a:rPr b="0" i="0" lang="en-US" sz="2200" u="none" cap="none" strike="noStrike">
                <a:solidFill>
                  <a:srgbClr val="061D42"/>
                </a:solidFill>
                <a:latin typeface="Lato"/>
                <a:ea typeface="Lato"/>
                <a:cs typeface="Lato"/>
                <a:sym typeface="Lato"/>
              </a:rPr>
              <a:t> Attribute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061D4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n-US" sz="2200" u="none" cap="none" strike="noStrike">
                <a:solidFill>
                  <a:srgbClr val="061D42"/>
                </a:solidFill>
                <a:latin typeface="Lato"/>
                <a:ea typeface="Lato"/>
                <a:cs typeface="Lato"/>
                <a:sym typeface="Lato"/>
              </a:rPr>
              <a:t>Signal:</a:t>
            </a:r>
            <a:r>
              <a:rPr b="0" i="0" lang="en-US" sz="2200" u="none" cap="none" strike="noStrike">
                <a:solidFill>
                  <a:srgbClr val="061D42"/>
                </a:solidFill>
                <a:latin typeface="Lato"/>
                <a:ea typeface="Lato"/>
                <a:cs typeface="Lato"/>
                <a:sym typeface="Lato"/>
              </a:rPr>
              <a:t> Stability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061D4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061D4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061D4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n-US" sz="2200" u="none" cap="none" strike="noStrike">
                <a:solidFill>
                  <a:srgbClr val="061D42"/>
                </a:solidFill>
                <a:latin typeface="Lato"/>
                <a:ea typeface="Lato"/>
                <a:cs typeface="Lato"/>
                <a:sym typeface="Lato"/>
              </a:rPr>
              <a:t>Signal:</a:t>
            </a:r>
            <a:r>
              <a:rPr b="0" i="0" lang="en-US" sz="2200" u="none" cap="none" strike="noStrike">
                <a:solidFill>
                  <a:srgbClr val="061D42"/>
                </a:solidFill>
                <a:latin typeface="Lato"/>
                <a:ea typeface="Lato"/>
                <a:cs typeface="Lato"/>
                <a:sym typeface="Lato"/>
              </a:rPr>
              <a:t> Frequency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061D4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n-US" sz="2200" u="none" cap="none" strike="noStrike">
                <a:solidFill>
                  <a:srgbClr val="061D42"/>
                </a:solidFill>
                <a:latin typeface="Lato"/>
                <a:ea typeface="Lato"/>
                <a:cs typeface="Lato"/>
                <a:sym typeface="Lato"/>
              </a:rPr>
              <a:t>Signal:</a:t>
            </a:r>
            <a:r>
              <a:rPr b="0" i="0" lang="en-US" sz="2200" u="none" cap="none" strike="noStrike">
                <a:solidFill>
                  <a:srgbClr val="061D42"/>
                </a:solidFill>
                <a:latin typeface="Lato"/>
                <a:ea typeface="Lato"/>
                <a:cs typeface="Lato"/>
                <a:sym typeface="Lato"/>
              </a:rPr>
              <a:t> Diversity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032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061D4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9" name="Google Shape;199;p13"/>
          <p:cNvSpPr txBox="1"/>
          <p:nvPr/>
        </p:nvSpPr>
        <p:spPr>
          <a:xfrm>
            <a:off x="1706595" y="1981736"/>
            <a:ext cx="5932981" cy="3733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61D42"/>
                </a:solidFill>
                <a:latin typeface="Lato"/>
                <a:ea typeface="Lato"/>
                <a:cs typeface="Lato"/>
                <a:sym typeface="Lato"/>
              </a:rPr>
              <a:t>Feature: gender, age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13"/>
          <p:cNvSpPr txBox="1"/>
          <p:nvPr/>
        </p:nvSpPr>
        <p:spPr>
          <a:xfrm>
            <a:off x="1718897" y="2649755"/>
            <a:ext cx="5932981" cy="3733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61D42"/>
                </a:solidFill>
                <a:latin typeface="Lato"/>
                <a:ea typeface="Lato"/>
                <a:cs typeface="Lato"/>
                <a:sym typeface="Lato"/>
              </a:rPr>
              <a:t>Feature: similarity of transaction descriptions over the latest 7 days vs. 168 days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p13"/>
          <p:cNvSpPr txBox="1"/>
          <p:nvPr/>
        </p:nvSpPr>
        <p:spPr>
          <a:xfrm>
            <a:off x="1706594" y="3989664"/>
            <a:ext cx="5932981" cy="3733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61D42"/>
                </a:solidFill>
                <a:latin typeface="Lato"/>
                <a:ea typeface="Lato"/>
                <a:cs typeface="Lato"/>
                <a:sym typeface="Lato"/>
              </a:rPr>
              <a:t>Feature: count of transactions over the latest 7 days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13"/>
          <p:cNvSpPr txBox="1"/>
          <p:nvPr/>
        </p:nvSpPr>
        <p:spPr>
          <a:xfrm>
            <a:off x="1706593" y="4613021"/>
            <a:ext cx="5932981" cy="3733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61D42"/>
                </a:solidFill>
                <a:latin typeface="Lato"/>
                <a:ea typeface="Lato"/>
                <a:cs typeface="Lato"/>
                <a:sym typeface="Lato"/>
              </a:rPr>
              <a:t>Feature: standard deviation of transaction amounts over the latest 7 days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61D42"/>
                </a:solidFill>
                <a:latin typeface="Lato"/>
                <a:ea typeface="Lato"/>
                <a:cs typeface="Lato"/>
                <a:sym typeface="Lato"/>
              </a:rPr>
              <a:t>Feature: entropy of transaction descriptions over the latest 168 days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blue and grey light bulb with icons&#10;&#10;Description automatically generated" id="203" name="Google Shape;203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73953" y="970573"/>
            <a:ext cx="2842127" cy="4296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5"/>
          <p:cNvSpPr txBox="1"/>
          <p:nvPr>
            <p:ph idx="12" type="sldNum"/>
          </p:nvPr>
        </p:nvSpPr>
        <p:spPr>
          <a:xfrm>
            <a:off x="9309340" y="6408108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9" name="Google Shape;209;p15"/>
          <p:cNvSpPr txBox="1"/>
          <p:nvPr>
            <p:ph idx="1" type="body"/>
          </p:nvPr>
        </p:nvSpPr>
        <p:spPr>
          <a:xfrm>
            <a:off x="481323" y="387497"/>
            <a:ext cx="9243300" cy="5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/>
              <a:t>Automated Feature Ideation</a:t>
            </a:r>
            <a:endParaRPr/>
          </a:p>
        </p:txBody>
      </p:sp>
      <p:sp>
        <p:nvSpPr>
          <p:cNvPr id="210" name="Google Shape;210;p15"/>
          <p:cNvSpPr txBox="1"/>
          <p:nvPr/>
        </p:nvSpPr>
        <p:spPr>
          <a:xfrm>
            <a:off x="445450" y="1497434"/>
            <a:ext cx="6420939" cy="7533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rgbClr val="061D42"/>
                </a:solidFill>
                <a:latin typeface="Lato"/>
                <a:ea typeface="Lato"/>
                <a:cs typeface="Lato"/>
                <a:sym typeface="Lato"/>
              </a:rPr>
              <a:t>Log in to </a:t>
            </a:r>
            <a:r>
              <a:rPr b="0" i="0" lang="en-US" sz="2200" u="sng" cap="none" strike="noStrike">
                <a:solidFill>
                  <a:srgbClr val="061D42"/>
                </a:solidFill>
                <a:latin typeface="Lato"/>
                <a:ea typeface="Lato"/>
                <a:cs typeface="Lato"/>
                <a:sym typeface="La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https://demo.featurebyte.com/</a:t>
            </a:r>
            <a:endParaRPr b="0" i="0" sz="2200" u="none" cap="none" strike="noStrike">
              <a:solidFill>
                <a:srgbClr val="061D4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rgbClr val="061D42"/>
                </a:solidFill>
                <a:latin typeface="Lato"/>
                <a:ea typeface="Lato"/>
                <a:cs typeface="Lato"/>
                <a:sym typeface="Lato"/>
              </a:rPr>
              <a:t>FeatureByte Enterprise – Create – Feature Ideation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rgbClr val="061D42"/>
                </a:solidFill>
                <a:latin typeface="Lato"/>
                <a:ea typeface="Lato"/>
                <a:cs typeface="Lato"/>
                <a:sym typeface="Lato"/>
              </a:rPr>
              <a:t>Run semantics detection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rgbClr val="061D42"/>
                </a:solidFill>
                <a:latin typeface="Lato"/>
                <a:ea typeface="Lato"/>
                <a:cs typeface="Lato"/>
                <a:sym typeface="Lato"/>
              </a:rPr>
              <a:t>Generate feature ideas for windows of 7 and 168 days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white robot with blue icons above it&#10;&#10;Description automatically generated" id="211" name="Google Shape;211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27537" y="1337850"/>
            <a:ext cx="3328423" cy="48615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4"/>
          <p:cNvSpPr txBox="1"/>
          <p:nvPr>
            <p:ph idx="12" type="sldNum"/>
          </p:nvPr>
        </p:nvSpPr>
        <p:spPr>
          <a:xfrm>
            <a:off x="9309340" y="6408108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7" name="Google Shape;217;p14"/>
          <p:cNvSpPr txBox="1"/>
          <p:nvPr>
            <p:ph idx="1" type="body"/>
          </p:nvPr>
        </p:nvSpPr>
        <p:spPr>
          <a:xfrm>
            <a:off x="481323" y="387497"/>
            <a:ext cx="9243300" cy="5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/>
              <a:t>Automated Feature Ideation</a:t>
            </a:r>
            <a:endParaRPr/>
          </a:p>
        </p:txBody>
      </p:sp>
      <p:sp>
        <p:nvSpPr>
          <p:cNvPr id="218" name="Google Shape;218;p14"/>
          <p:cNvSpPr txBox="1"/>
          <p:nvPr/>
        </p:nvSpPr>
        <p:spPr>
          <a:xfrm>
            <a:off x="520951" y="1114698"/>
            <a:ext cx="5753575" cy="9006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rgbClr val="061D42"/>
                </a:solidFill>
                <a:latin typeface="Lato"/>
                <a:ea typeface="Lato"/>
                <a:cs typeface="Lato"/>
                <a:sym typeface="Lato"/>
              </a:rPr>
              <a:t>Advanced use of data semantics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rgbClr val="061D42"/>
                </a:solidFill>
                <a:latin typeface="Lato"/>
                <a:ea typeface="Lato"/>
                <a:cs typeface="Lato"/>
                <a:sym typeface="Lato"/>
              </a:rPr>
              <a:t>Wide range of feature themes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rgbClr val="061D42"/>
                </a:solidFill>
                <a:latin typeface="Lato"/>
                <a:ea typeface="Lato"/>
                <a:cs typeface="Lato"/>
                <a:sym typeface="Lato"/>
              </a:rPr>
              <a:t>Identification of duplicate (existing) features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rgbClr val="061D42"/>
                </a:solidFill>
                <a:latin typeface="Lato"/>
                <a:ea typeface="Lato"/>
                <a:cs typeface="Lato"/>
                <a:sym typeface="Lato"/>
              </a:rPr>
              <a:t>AI-powered ranking of the relevance of feature ideas – specific to your use case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rgbClr val="061D42"/>
                </a:solidFill>
                <a:latin typeface="Lato"/>
                <a:ea typeface="Lato"/>
                <a:cs typeface="Lato"/>
                <a:sym typeface="Lato"/>
              </a:rPr>
              <a:t>All feature ideas come with intuitive descriptions and human-readable code definitions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rgbClr val="061D42"/>
                </a:solidFill>
                <a:latin typeface="Lato"/>
                <a:ea typeface="Lato"/>
                <a:cs typeface="Lato"/>
                <a:sym typeface="Lato"/>
              </a:rPr>
              <a:t>All feature ideas are customizable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white robot with blue icons above it&#10;&#10;Description automatically generated" id="219" name="Google Shape;219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27537" y="1337850"/>
            <a:ext cx="3328423" cy="48615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6"/>
          <p:cNvSpPr txBox="1"/>
          <p:nvPr>
            <p:ph idx="12" type="sldNum"/>
          </p:nvPr>
        </p:nvSpPr>
        <p:spPr>
          <a:xfrm>
            <a:off x="9309340" y="6408108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5" name="Google Shape;225;p16"/>
          <p:cNvSpPr txBox="1"/>
          <p:nvPr>
            <p:ph idx="1" type="body"/>
          </p:nvPr>
        </p:nvSpPr>
        <p:spPr>
          <a:xfrm>
            <a:off x="481323" y="387497"/>
            <a:ext cx="9243300" cy="5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/>
              <a:t>Relevance Score</a:t>
            </a:r>
            <a:endParaRPr/>
          </a:p>
        </p:txBody>
      </p:sp>
      <p:sp>
        <p:nvSpPr>
          <p:cNvPr id="226" name="Google Shape;226;p16"/>
          <p:cNvSpPr txBox="1"/>
          <p:nvPr/>
        </p:nvSpPr>
        <p:spPr>
          <a:xfrm>
            <a:off x="445450" y="1497434"/>
            <a:ext cx="6420939" cy="7533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rgbClr val="061D42"/>
                </a:solidFill>
                <a:latin typeface="Lato"/>
                <a:ea typeface="Lato"/>
                <a:cs typeface="Lato"/>
                <a:sym typeface="Lato"/>
              </a:rPr>
              <a:t>Mouseover the information icon next to a recommended feature’s relevance score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rgbClr val="061D42"/>
                </a:solidFill>
                <a:latin typeface="Lato"/>
                <a:ea typeface="Lato"/>
                <a:cs typeface="Lato"/>
                <a:sym typeface="Lato"/>
              </a:rPr>
              <a:t>This explains the reasoning for the real-world relationship between this feature and the use case.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rgbClr val="061D42"/>
                </a:solidFill>
                <a:latin typeface="Lato"/>
                <a:ea typeface="Lato"/>
                <a:cs typeface="Lato"/>
                <a:sym typeface="Lato"/>
              </a:rPr>
              <a:t>If you had chosen a different use case, FeatureByte would score the feature’s relevance differently.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white robot with blue icons above it&#10;&#10;Description automatically generated" id="227" name="Google Shape;227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27537" y="1337850"/>
            <a:ext cx="3328423" cy="48615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0"/>
          <p:cNvSpPr txBox="1"/>
          <p:nvPr>
            <p:ph idx="12" type="sldNum"/>
          </p:nvPr>
        </p:nvSpPr>
        <p:spPr>
          <a:xfrm>
            <a:off x="9309340" y="6408108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3" name="Google Shape;233;p20"/>
          <p:cNvSpPr txBox="1"/>
          <p:nvPr>
            <p:ph idx="1" type="body"/>
          </p:nvPr>
        </p:nvSpPr>
        <p:spPr>
          <a:xfrm>
            <a:off x="481323" y="387497"/>
            <a:ext cx="9243300" cy="5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/>
              <a:t>Customizing Features</a:t>
            </a:r>
            <a:endParaRPr/>
          </a:p>
        </p:txBody>
      </p:sp>
      <p:sp>
        <p:nvSpPr>
          <p:cNvPr id="234" name="Google Shape;234;p20"/>
          <p:cNvSpPr txBox="1"/>
          <p:nvPr/>
        </p:nvSpPr>
        <p:spPr>
          <a:xfrm>
            <a:off x="520951" y="1127043"/>
            <a:ext cx="6326006" cy="49115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rgbClr val="061D42"/>
                </a:solidFill>
                <a:latin typeface="Lato"/>
                <a:ea typeface="Lato"/>
                <a:cs typeface="Lato"/>
                <a:sym typeface="Lato"/>
              </a:rPr>
              <a:t>Filter for Attribute signal types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rgbClr val="061D42"/>
                </a:solidFill>
                <a:latin typeface="Lato"/>
                <a:ea typeface="Lato"/>
                <a:cs typeface="Lato"/>
                <a:sym typeface="Lato"/>
              </a:rPr>
              <a:t>Filter for Readiness is New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rgbClr val="061D42"/>
                </a:solidFill>
                <a:latin typeface="Lato"/>
                <a:ea typeface="Lato"/>
                <a:cs typeface="Lato"/>
                <a:sym typeface="Lato"/>
              </a:rPr>
              <a:t>Select CUSTOMER_Age_band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rgbClr val="061D42"/>
                </a:solidFill>
                <a:latin typeface="Lato"/>
                <a:ea typeface="Lato"/>
                <a:cs typeface="Lato"/>
                <a:sym typeface="Lato"/>
              </a:rPr>
              <a:t>Click Generate Notebook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rgbClr val="061D42"/>
                </a:solidFill>
                <a:latin typeface="Lato"/>
                <a:ea typeface="Lato"/>
                <a:cs typeface="Lato"/>
                <a:sym typeface="Lato"/>
              </a:rPr>
              <a:t>Name the notebook “custom age feature”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rgbClr val="061D42"/>
                </a:solidFill>
                <a:latin typeface="Lato"/>
                <a:ea typeface="Lato"/>
                <a:cs typeface="Lato"/>
                <a:sym typeface="Lato"/>
              </a:rPr>
              <a:t>Click </a:t>
            </a:r>
            <a:r>
              <a:rPr lang="en-US" sz="2200">
                <a:solidFill>
                  <a:srgbClr val="061D42"/>
                </a:solidFill>
                <a:latin typeface="Lato"/>
                <a:ea typeface="Lato"/>
                <a:cs typeface="Lato"/>
                <a:sym typeface="Lato"/>
              </a:rPr>
              <a:t>Generate Notebook </a:t>
            </a:r>
            <a:r>
              <a:rPr b="0" i="0" lang="en-US" sz="2200" u="none" cap="none" strike="noStrike">
                <a:solidFill>
                  <a:srgbClr val="061D42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2200">
                <a:solidFill>
                  <a:srgbClr val="061D42"/>
                </a:solidFill>
                <a:latin typeface="Lato"/>
                <a:ea typeface="Lato"/>
                <a:cs typeface="Lato"/>
                <a:sym typeface="Lato"/>
              </a:rPr>
              <a:t>to</a:t>
            </a:r>
            <a:r>
              <a:rPr b="0" i="0" lang="en-US" sz="2200" u="none" cap="none" strike="noStrike">
                <a:solidFill>
                  <a:srgbClr val="061D42"/>
                </a:solidFill>
                <a:latin typeface="Lato"/>
                <a:ea typeface="Lato"/>
                <a:cs typeface="Lato"/>
                <a:sym typeface="Lato"/>
              </a:rPr>
              <a:t> download the file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close up of a stamp&#10;&#10;Description automatically generated" id="235" name="Google Shape;235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08103" y="1468073"/>
            <a:ext cx="4103763" cy="30071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1"/>
          <p:cNvSpPr txBox="1"/>
          <p:nvPr>
            <p:ph idx="12" type="sldNum"/>
          </p:nvPr>
        </p:nvSpPr>
        <p:spPr>
          <a:xfrm>
            <a:off x="9309340" y="6408108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1" name="Google Shape;241;p21"/>
          <p:cNvSpPr txBox="1"/>
          <p:nvPr>
            <p:ph idx="1" type="body"/>
          </p:nvPr>
        </p:nvSpPr>
        <p:spPr>
          <a:xfrm>
            <a:off x="481323" y="387497"/>
            <a:ext cx="9243300" cy="5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/>
              <a:t>Setup Jupyter connection to Featurebyte</a:t>
            </a:r>
            <a:endParaRPr/>
          </a:p>
        </p:txBody>
      </p:sp>
      <p:sp>
        <p:nvSpPr>
          <p:cNvPr id="242" name="Google Shape;242;p21"/>
          <p:cNvSpPr txBox="1"/>
          <p:nvPr/>
        </p:nvSpPr>
        <p:spPr>
          <a:xfrm>
            <a:off x="520950" y="1826625"/>
            <a:ext cx="11324400" cy="42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3655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Lato"/>
              <a:buChar char="•"/>
            </a:pPr>
            <a:r>
              <a:rPr b="0" i="0" lang="en-US" sz="2100" u="none" cap="none" strike="noStrike">
                <a:solidFill>
                  <a:srgbClr val="061D42"/>
                </a:solidFill>
                <a:latin typeface="Lato"/>
                <a:ea typeface="Lato"/>
                <a:cs typeface="Lato"/>
                <a:sym typeface="Lato"/>
              </a:rPr>
              <a:t>Load the ODSC West F</a:t>
            </a:r>
            <a:r>
              <a:rPr lang="en-US" sz="2100">
                <a:solidFill>
                  <a:srgbClr val="061D42"/>
                </a:solidFill>
                <a:latin typeface="Lato"/>
                <a:ea typeface="Lato"/>
                <a:cs typeface="Lato"/>
                <a:sym typeface="Lato"/>
              </a:rPr>
              <a:t>e</a:t>
            </a:r>
            <a:r>
              <a:rPr b="0" i="0" lang="en-US" sz="2100" u="none" cap="none" strike="noStrike">
                <a:solidFill>
                  <a:srgbClr val="061D42"/>
                </a:solidFill>
                <a:latin typeface="Lato"/>
                <a:ea typeface="Lato"/>
                <a:cs typeface="Lato"/>
                <a:sym typeface="Lato"/>
              </a:rPr>
              <a:t>aturebyte workshop notebook into the FeatureByte Jupyter environment </a:t>
            </a:r>
            <a:r>
              <a:rPr b="0" i="0" lang="en-US" sz="2100" u="sng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https://hub.featurebyte.com/</a:t>
            </a:r>
            <a:r>
              <a:rPr b="0" i="0" lang="en-US" sz="21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b="0" i="0" sz="2100" u="none" cap="none" strike="noStrike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Lato"/>
              <a:buChar char="•"/>
            </a:pPr>
            <a:r>
              <a:rPr b="0" i="0" lang="en-US" sz="2100" u="none" cap="none" strike="noStrike">
                <a:solidFill>
                  <a:srgbClr val="061D42"/>
                </a:solidFill>
                <a:latin typeface="Lato"/>
                <a:ea typeface="Lato"/>
                <a:cs typeface="Lato"/>
                <a:sym typeface="Lato"/>
              </a:rPr>
              <a:t>Edit </a:t>
            </a:r>
            <a:r>
              <a:rPr lang="en-US" sz="2100">
                <a:solidFill>
                  <a:srgbClr val="061D42"/>
                </a:solidFill>
                <a:latin typeface="Lato"/>
                <a:ea typeface="Lato"/>
                <a:cs typeface="Lato"/>
                <a:sym typeface="Lato"/>
              </a:rPr>
              <a:t>second cell by specifying API </a:t>
            </a:r>
            <a:r>
              <a:rPr b="0" i="0" lang="en-US" sz="2100" u="none" cap="none" strike="noStrike">
                <a:solidFill>
                  <a:srgbClr val="061D42"/>
                </a:solidFill>
                <a:latin typeface="Lato"/>
                <a:ea typeface="Lato"/>
                <a:cs typeface="Lato"/>
                <a:sym typeface="Lato"/>
              </a:rPr>
              <a:t> token</a:t>
            </a:r>
            <a:endParaRPr b="0" i="0" sz="2100" u="none" cap="none" strike="noStrike">
              <a:solidFill>
                <a:srgbClr val="061D4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61D42"/>
              </a:buClr>
              <a:buSzPts val="2100"/>
              <a:buFont typeface="Lato"/>
              <a:buChar char="•"/>
            </a:pPr>
            <a:r>
              <a:rPr lang="en-US" sz="2100">
                <a:solidFill>
                  <a:srgbClr val="061D42"/>
                </a:solidFill>
                <a:latin typeface="Lato"/>
                <a:ea typeface="Lato"/>
                <a:cs typeface="Lato"/>
                <a:sym typeface="Lato"/>
              </a:rPr>
              <a:t>Run first 4 cells</a:t>
            </a:r>
            <a:endParaRPr b="0" i="0" sz="2100" u="none" cap="none" strike="noStrike">
              <a:solidFill>
                <a:srgbClr val="061D4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1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2032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rgbClr val="061D4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3" name="Google Shape;243;p21"/>
          <p:cNvSpPr txBox="1"/>
          <p:nvPr/>
        </p:nvSpPr>
        <p:spPr>
          <a:xfrm>
            <a:off x="11434026" y="141806"/>
            <a:ext cx="492376" cy="230832"/>
          </a:xfrm>
          <a:prstGeom prst="rect">
            <a:avLst/>
          </a:prstGeom>
          <a:solidFill>
            <a:schemeClr val="lt1">
              <a:alpha val="94509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10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p21"/>
          <p:cNvSpPr txBox="1"/>
          <p:nvPr/>
        </p:nvSpPr>
        <p:spPr>
          <a:xfrm>
            <a:off x="10264776" y="4794627"/>
            <a:ext cx="117474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25d03e21e77_0_0"/>
          <p:cNvSpPr txBox="1"/>
          <p:nvPr>
            <p:ph idx="12" type="sldNum"/>
          </p:nvPr>
        </p:nvSpPr>
        <p:spPr>
          <a:xfrm>
            <a:off x="9309340" y="6408108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50" name="Google Shape;250;g25d03e21e77_0_0"/>
          <p:cNvSpPr txBox="1"/>
          <p:nvPr>
            <p:ph idx="1" type="body"/>
          </p:nvPr>
        </p:nvSpPr>
        <p:spPr>
          <a:xfrm>
            <a:off x="481323" y="387497"/>
            <a:ext cx="9243300" cy="5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/>
              <a:t>Customizing Features</a:t>
            </a:r>
            <a:endParaRPr/>
          </a:p>
        </p:txBody>
      </p:sp>
      <p:sp>
        <p:nvSpPr>
          <p:cNvPr id="251" name="Google Shape;251;g25d03e21e77_0_0"/>
          <p:cNvSpPr txBox="1"/>
          <p:nvPr/>
        </p:nvSpPr>
        <p:spPr>
          <a:xfrm>
            <a:off x="520950" y="945200"/>
            <a:ext cx="6359100" cy="50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3655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Lato"/>
              <a:buChar char="•"/>
            </a:pPr>
            <a:r>
              <a:rPr b="0" i="0" lang="en-US" sz="2100" u="none" cap="none" strike="noStrike">
                <a:solidFill>
                  <a:srgbClr val="061D42"/>
                </a:solidFill>
                <a:latin typeface="Lato"/>
                <a:ea typeface="Lato"/>
                <a:cs typeface="Lato"/>
                <a:sym typeface="Lato"/>
              </a:rPr>
              <a:t>Load the notebook into the FeatureByte Jupyter environment </a:t>
            </a:r>
            <a:r>
              <a:rPr b="0" i="0" lang="en-US" sz="2100" u="sng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https://hub.featurebyte.com/</a:t>
            </a:r>
            <a:r>
              <a:rPr b="0" i="0" lang="en-US" sz="21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b="0" i="0" sz="21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"/>
              <a:buChar char="•"/>
            </a:pPr>
            <a:r>
              <a:rPr lang="en-US" sz="2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Add second cell to specify user profile name</a:t>
            </a:r>
            <a:endParaRPr sz="21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user_profile_name = 'creditcardworkshop'</a:t>
            </a:r>
            <a:endParaRPr sz="21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fb.use_profile(user_profile_name)</a:t>
            </a:r>
            <a:endParaRPr sz="21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1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2032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rgbClr val="061D4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2" name="Google Shape;252;g25d03e21e77_0_0"/>
          <p:cNvSpPr txBox="1"/>
          <p:nvPr/>
        </p:nvSpPr>
        <p:spPr>
          <a:xfrm>
            <a:off x="11434026" y="141806"/>
            <a:ext cx="492300" cy="230700"/>
          </a:xfrm>
          <a:prstGeom prst="rect">
            <a:avLst/>
          </a:prstGeom>
          <a:solidFill>
            <a:schemeClr val="lt1">
              <a:alpha val="94510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10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g25d03e21e77_0_0"/>
          <p:cNvSpPr txBox="1"/>
          <p:nvPr/>
        </p:nvSpPr>
        <p:spPr>
          <a:xfrm>
            <a:off x="10264776" y="4794627"/>
            <a:ext cx="117600" cy="30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4" name="Google Shape;254;g25d03e21e77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0738" y="4090999"/>
            <a:ext cx="11150525" cy="1715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"/>
          <p:cNvSpPr txBox="1"/>
          <p:nvPr>
            <p:ph idx="12" type="sldNum"/>
          </p:nvPr>
        </p:nvSpPr>
        <p:spPr>
          <a:xfrm>
            <a:off x="9309340" y="6408108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8" name="Google Shape;88;p2"/>
          <p:cNvSpPr txBox="1"/>
          <p:nvPr>
            <p:ph idx="1" type="body"/>
          </p:nvPr>
        </p:nvSpPr>
        <p:spPr>
          <a:xfrm>
            <a:off x="481323" y="387497"/>
            <a:ext cx="9243300" cy="5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/>
              <a:t>Agenda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9" name="Google Shape;89;p2"/>
          <p:cNvSpPr txBox="1"/>
          <p:nvPr/>
        </p:nvSpPr>
        <p:spPr>
          <a:xfrm>
            <a:off x="445450" y="1287718"/>
            <a:ext cx="9378058" cy="7533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AutoNum type="arabicPeriod"/>
            </a:pPr>
            <a:r>
              <a:rPr b="0" i="0" lang="en-US" sz="2800" u="none" cap="none" strike="noStrike">
                <a:solidFill>
                  <a:srgbClr val="061D42"/>
                </a:solidFill>
                <a:latin typeface="Lato"/>
                <a:ea typeface="Lato"/>
                <a:cs typeface="Lato"/>
                <a:sym typeface="Lato"/>
              </a:rPr>
              <a:t>Introductions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AutoNum type="arabicPeriod"/>
            </a:pPr>
            <a:r>
              <a:rPr b="0" i="0" lang="en-US" sz="2800" u="none" cap="none" strike="noStrike">
                <a:solidFill>
                  <a:srgbClr val="061D42"/>
                </a:solidFill>
                <a:latin typeface="Lato"/>
                <a:ea typeface="Lato"/>
                <a:cs typeface="Lato"/>
                <a:sym typeface="Lato"/>
              </a:rPr>
              <a:t>Check that everyone can connect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AutoNum type="arabicPeriod"/>
            </a:pPr>
            <a:r>
              <a:rPr b="0" i="0" lang="en-US" sz="2800" u="none" cap="none" strike="noStrike">
                <a:solidFill>
                  <a:srgbClr val="061D42"/>
                </a:solidFill>
                <a:latin typeface="Lato"/>
                <a:ea typeface="Lato"/>
                <a:cs typeface="Lato"/>
                <a:sym typeface="Lato"/>
              </a:rPr>
              <a:t>Data Semantics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AutoNum type="arabicPeriod"/>
            </a:pPr>
            <a:r>
              <a:rPr b="0" i="0" lang="en-US" sz="2800" u="none" cap="none" strike="noStrike">
                <a:solidFill>
                  <a:srgbClr val="061D42"/>
                </a:solidFill>
                <a:latin typeface="Lato"/>
                <a:ea typeface="Lato"/>
                <a:cs typeface="Lato"/>
                <a:sym typeface="Lato"/>
              </a:rPr>
              <a:t>Feature Ideation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AutoNum type="arabicPeriod"/>
            </a:pPr>
            <a:r>
              <a:rPr b="0" i="0" lang="en-US" sz="2800" u="none" cap="none" strike="noStrike">
                <a:solidFill>
                  <a:srgbClr val="061D42"/>
                </a:solidFill>
                <a:latin typeface="Lato"/>
                <a:ea typeface="Lato"/>
                <a:cs typeface="Lato"/>
                <a:sym typeface="Lato"/>
              </a:rPr>
              <a:t>Materializing Features</a:t>
            </a:r>
            <a:endParaRPr b="0" i="0" sz="2800" u="none" cap="none" strike="noStrike">
              <a:solidFill>
                <a:srgbClr val="061D42"/>
              </a:solidFill>
              <a:latin typeface="Lato"/>
              <a:ea typeface="Lato"/>
              <a:cs typeface="Lato"/>
              <a:sym typeface="Lato"/>
            </a:endParaRPr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61D42"/>
              </a:buClr>
              <a:buSzPts val="2800"/>
              <a:buFont typeface="Lato"/>
              <a:buAutoNum type="arabicPeriod"/>
            </a:pPr>
            <a:r>
              <a:rPr lang="en-US" sz="2800">
                <a:solidFill>
                  <a:srgbClr val="061D42"/>
                </a:solidFill>
                <a:latin typeface="Lato"/>
                <a:ea typeface="Lato"/>
                <a:cs typeface="Lato"/>
                <a:sym typeface="Lato"/>
              </a:rPr>
              <a:t>Creating Use Case</a:t>
            </a:r>
            <a:endParaRPr sz="2800">
              <a:solidFill>
                <a:srgbClr val="061D4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descr="A hand writing a word&#10;&#10;Description automatically generated" id="90" name="Google Shape;90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53920" y="2499918"/>
            <a:ext cx="4511086" cy="30068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9416daf50a_0_1"/>
          <p:cNvSpPr txBox="1"/>
          <p:nvPr>
            <p:ph idx="12" type="sldNum"/>
          </p:nvPr>
        </p:nvSpPr>
        <p:spPr>
          <a:xfrm>
            <a:off x="9309340" y="6408108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60" name="Google Shape;260;g29416daf50a_0_1"/>
          <p:cNvSpPr txBox="1"/>
          <p:nvPr>
            <p:ph idx="1" type="body"/>
          </p:nvPr>
        </p:nvSpPr>
        <p:spPr>
          <a:xfrm>
            <a:off x="481323" y="387497"/>
            <a:ext cx="9243300" cy="5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/>
              <a:t>Customizing Features</a:t>
            </a:r>
            <a:endParaRPr/>
          </a:p>
        </p:txBody>
      </p:sp>
      <p:sp>
        <p:nvSpPr>
          <p:cNvPr id="261" name="Google Shape;261;g29416daf50a_0_1"/>
          <p:cNvSpPr txBox="1"/>
          <p:nvPr/>
        </p:nvSpPr>
        <p:spPr>
          <a:xfrm>
            <a:off x="520950" y="945200"/>
            <a:ext cx="6359100" cy="50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3655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Lato"/>
              <a:buChar char="•"/>
            </a:pPr>
            <a:r>
              <a:rPr b="0" i="0" lang="en-US" sz="2100" u="none" cap="none" strike="noStrike">
                <a:solidFill>
                  <a:srgbClr val="061D42"/>
                </a:solidFill>
                <a:latin typeface="Lato"/>
                <a:ea typeface="Lato"/>
                <a:cs typeface="Lato"/>
                <a:sym typeface="Lato"/>
              </a:rPr>
              <a:t>Load the notebook into the FeatureByte Jupyter environment </a:t>
            </a:r>
            <a:r>
              <a:rPr b="0" i="0" lang="en-US" sz="2100" u="sng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https://hub.featurebyte.com/</a:t>
            </a:r>
            <a:r>
              <a:rPr b="0" i="0" lang="en-US" sz="21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sz="21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Lato"/>
              <a:buChar char="•"/>
            </a:pPr>
            <a:r>
              <a:rPr b="0" i="0" lang="en-US" sz="2100" u="none" cap="none" strike="noStrike">
                <a:solidFill>
                  <a:srgbClr val="061D42"/>
                </a:solidFill>
                <a:latin typeface="Lato"/>
                <a:ea typeface="Lato"/>
                <a:cs typeface="Lato"/>
                <a:sym typeface="Lato"/>
              </a:rPr>
              <a:t>Edit the cell (with the code snippet shown on this slide) to </a:t>
            </a:r>
            <a:br>
              <a:rPr b="0" i="0" lang="en-US" sz="2100" u="none" cap="none" strike="noStrike">
                <a:solidFill>
                  <a:srgbClr val="061D42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b="0" i="0" lang="en-US" sz="2100" u="none" cap="none" strike="noStrike">
                <a:solidFill>
                  <a:srgbClr val="061D42"/>
                </a:solidFill>
                <a:latin typeface="Lato"/>
                <a:ea typeface="Lato"/>
                <a:cs typeface="Lato"/>
                <a:sym typeface="Lato"/>
              </a:rPr>
              <a:t>* Use 10-year age bands</a:t>
            </a:r>
            <a:br>
              <a:rPr b="0" i="0" lang="en-US" sz="2100" u="none" cap="none" strike="noStrike">
                <a:solidFill>
                  <a:srgbClr val="061D42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b="0" i="0" lang="en-US" sz="2100" u="none" cap="none" strike="noStrike">
                <a:solidFill>
                  <a:srgbClr val="061D42"/>
                </a:solidFill>
                <a:latin typeface="Lato"/>
                <a:ea typeface="Lato"/>
                <a:cs typeface="Lato"/>
                <a:sym typeface="Lato"/>
              </a:rPr>
              <a:t>* Change the feature name to “CUSTOMER_Age_Customized”</a:t>
            </a:r>
            <a:endParaRPr b="0" i="0" sz="2100" u="none" cap="none" strike="noStrike">
              <a:solidFill>
                <a:srgbClr val="061D4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61D42"/>
              </a:buClr>
              <a:buSzPts val="2100"/>
              <a:buFont typeface="Lato"/>
              <a:buChar char="•"/>
            </a:pPr>
            <a:r>
              <a:rPr b="0" i="0" lang="en-US" sz="2100" u="none" cap="none" strike="noStrike">
                <a:solidFill>
                  <a:srgbClr val="061D42"/>
                </a:solidFill>
                <a:latin typeface="Lato"/>
                <a:ea typeface="Lato"/>
                <a:cs typeface="Lato"/>
                <a:sym typeface="Lato"/>
              </a:rPr>
              <a:t>Change feature description</a:t>
            </a:r>
            <a:endParaRPr b="0" i="0" sz="2100" u="none" cap="none" strike="noStrike">
              <a:solidFill>
                <a:srgbClr val="061D4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Lato"/>
              <a:buChar char="•"/>
            </a:pPr>
            <a:r>
              <a:rPr b="0" i="0" lang="en-US" sz="2100" u="none" cap="none" strike="noStrike">
                <a:solidFill>
                  <a:srgbClr val="061D42"/>
                </a:solidFill>
                <a:latin typeface="Lato"/>
                <a:ea typeface="Lato"/>
                <a:cs typeface="Lato"/>
                <a:sym typeface="Lato"/>
              </a:rPr>
              <a:t>Run all of the cells in the notebook</a:t>
            </a:r>
            <a:endParaRPr b="0" i="0" sz="21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2032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rgbClr val="061D4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62" name="Google Shape;262;g29416daf50a_0_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29397" y="945197"/>
            <a:ext cx="4038808" cy="22988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g29416daf50a_0_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432303" y="3582808"/>
            <a:ext cx="4035901" cy="2298391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g29416daf50a_0_1"/>
          <p:cNvSpPr txBox="1"/>
          <p:nvPr/>
        </p:nvSpPr>
        <p:spPr>
          <a:xfrm>
            <a:off x="11434026" y="141806"/>
            <a:ext cx="492300" cy="230700"/>
          </a:xfrm>
          <a:prstGeom prst="rect">
            <a:avLst/>
          </a:prstGeom>
          <a:solidFill>
            <a:schemeClr val="lt1">
              <a:alpha val="94510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10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g29416daf50a_0_1"/>
          <p:cNvSpPr txBox="1"/>
          <p:nvPr/>
        </p:nvSpPr>
        <p:spPr>
          <a:xfrm>
            <a:off x="9648106" y="5386100"/>
            <a:ext cx="1389000" cy="184800"/>
          </a:xfrm>
          <a:prstGeom prst="rect">
            <a:avLst/>
          </a:prstGeom>
          <a:solidFill>
            <a:schemeClr val="lt1">
              <a:alpha val="94510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“CUSTOMER_AGE_Customized”</a:t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g29416daf50a_0_1"/>
          <p:cNvSpPr/>
          <p:nvPr/>
        </p:nvSpPr>
        <p:spPr>
          <a:xfrm>
            <a:off x="9374777" y="3244015"/>
            <a:ext cx="349800" cy="3033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25400">
            <a:solidFill>
              <a:srgbClr val="1B386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g29416daf50a_0_1"/>
          <p:cNvSpPr/>
          <p:nvPr/>
        </p:nvSpPr>
        <p:spPr>
          <a:xfrm>
            <a:off x="9648106" y="5381821"/>
            <a:ext cx="1389000" cy="219900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FF0000">
                <a:alpha val="4941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8" name="Google Shape;268;g29416daf50a_0_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444937" y="3766832"/>
            <a:ext cx="238120" cy="181424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g29416daf50a_0_1"/>
          <p:cNvSpPr/>
          <p:nvPr/>
        </p:nvSpPr>
        <p:spPr>
          <a:xfrm>
            <a:off x="9461863" y="3746491"/>
            <a:ext cx="186300" cy="219900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FF0000">
                <a:alpha val="4941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0" name="Google Shape;270;g29416daf50a_0_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083689" y="4299881"/>
            <a:ext cx="238120" cy="181424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g29416daf50a_0_1"/>
          <p:cNvSpPr/>
          <p:nvPr/>
        </p:nvSpPr>
        <p:spPr>
          <a:xfrm>
            <a:off x="8100615" y="4279540"/>
            <a:ext cx="186300" cy="219900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FF0000">
                <a:alpha val="4941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g29416daf50a_0_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639411" y="4140449"/>
            <a:ext cx="238120" cy="18142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g29416daf50a_0_1"/>
          <p:cNvSpPr/>
          <p:nvPr/>
        </p:nvSpPr>
        <p:spPr>
          <a:xfrm>
            <a:off x="9656337" y="4120108"/>
            <a:ext cx="186300" cy="219900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FF0000">
                <a:alpha val="4941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4" name="Google Shape;274;g29416daf50a_0_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872147" y="4160623"/>
            <a:ext cx="45719" cy="129537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g29416daf50a_0_1"/>
          <p:cNvSpPr txBox="1"/>
          <p:nvPr/>
        </p:nvSpPr>
        <p:spPr>
          <a:xfrm>
            <a:off x="10264776" y="4794627"/>
            <a:ext cx="117600" cy="30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9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g29416daf50a_0_1"/>
          <p:cNvSpPr/>
          <p:nvPr/>
        </p:nvSpPr>
        <p:spPr>
          <a:xfrm>
            <a:off x="10230391" y="4823067"/>
            <a:ext cx="186300" cy="219900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FF0000">
                <a:alpha val="4941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5"/>
          <p:cNvSpPr txBox="1"/>
          <p:nvPr>
            <p:ph idx="12" type="sldNum"/>
          </p:nvPr>
        </p:nvSpPr>
        <p:spPr>
          <a:xfrm>
            <a:off x="9309340" y="6408108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82" name="Google Shape;282;p25"/>
          <p:cNvSpPr txBox="1"/>
          <p:nvPr>
            <p:ph idx="1" type="body"/>
          </p:nvPr>
        </p:nvSpPr>
        <p:spPr>
          <a:xfrm>
            <a:off x="481323" y="387497"/>
            <a:ext cx="9243300" cy="5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/>
              <a:t>Customizing Features</a:t>
            </a:r>
            <a:endParaRPr/>
          </a:p>
        </p:txBody>
      </p:sp>
      <p:sp>
        <p:nvSpPr>
          <p:cNvPr id="283" name="Google Shape;283;p25"/>
          <p:cNvSpPr txBox="1"/>
          <p:nvPr/>
        </p:nvSpPr>
        <p:spPr>
          <a:xfrm>
            <a:off x="520951" y="1127043"/>
            <a:ext cx="6295084" cy="7533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rgbClr val="061D42"/>
                </a:solidFill>
                <a:latin typeface="Lato"/>
                <a:ea typeface="Lato"/>
                <a:cs typeface="Lato"/>
                <a:sym typeface="Lato"/>
              </a:rPr>
              <a:t>Open </a:t>
            </a:r>
            <a:r>
              <a:rPr b="0" i="0" lang="en-US" sz="2200" u="sng" cap="none" strike="noStrike">
                <a:solidFill>
                  <a:srgbClr val="061D42"/>
                </a:solidFill>
                <a:latin typeface="Lato"/>
                <a:ea typeface="Lato"/>
                <a:cs typeface="Lato"/>
                <a:sym typeface="La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https://demo.featurebyte.com/</a:t>
            </a:r>
            <a:endParaRPr b="0" i="0" sz="2200" u="none" cap="none" strike="noStrike">
              <a:solidFill>
                <a:srgbClr val="061D4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rgbClr val="061D42"/>
                </a:solidFill>
                <a:latin typeface="Lato"/>
                <a:ea typeface="Lato"/>
                <a:cs typeface="Lato"/>
                <a:sym typeface="Lato"/>
              </a:rPr>
              <a:t>Open the feature catalog and find your new feature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rgbClr val="061D42"/>
                </a:solidFill>
                <a:latin typeface="Lato"/>
                <a:ea typeface="Lato"/>
                <a:cs typeface="Lato"/>
                <a:sym typeface="Lato"/>
              </a:rPr>
              <a:t>View the feature themes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close up of a stamp&#10;&#10;Description automatically generated" id="284" name="Google Shape;284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08103" y="1468073"/>
            <a:ext cx="4103763" cy="30071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6"/>
          <p:cNvSpPr txBox="1"/>
          <p:nvPr>
            <p:ph idx="12" type="sldNum"/>
          </p:nvPr>
        </p:nvSpPr>
        <p:spPr>
          <a:xfrm>
            <a:off x="9309340" y="6408108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90" name="Google Shape;290;p26"/>
          <p:cNvSpPr txBox="1"/>
          <p:nvPr>
            <p:ph idx="1" type="body"/>
          </p:nvPr>
        </p:nvSpPr>
        <p:spPr>
          <a:xfrm>
            <a:off x="481323" y="387497"/>
            <a:ext cx="9243300" cy="5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/>
              <a:t>Reusing Features</a:t>
            </a:r>
            <a:endParaRPr/>
          </a:p>
        </p:txBody>
      </p:sp>
      <p:sp>
        <p:nvSpPr>
          <p:cNvPr id="291" name="Google Shape;291;p26"/>
          <p:cNvSpPr txBox="1"/>
          <p:nvPr/>
        </p:nvSpPr>
        <p:spPr>
          <a:xfrm>
            <a:off x="520951" y="1127043"/>
            <a:ext cx="6295084" cy="7533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rgbClr val="061D42"/>
                </a:solidFill>
                <a:latin typeface="Lato"/>
                <a:ea typeface="Lato"/>
                <a:cs typeface="Lato"/>
                <a:sym typeface="Lato"/>
              </a:rPr>
              <a:t>Open </a:t>
            </a:r>
            <a:r>
              <a:rPr b="0" i="0" lang="en-US" sz="2200" u="sng" cap="none" strike="noStrike">
                <a:solidFill>
                  <a:srgbClr val="061D42"/>
                </a:solidFill>
                <a:latin typeface="Lato"/>
                <a:ea typeface="Lato"/>
                <a:cs typeface="Lato"/>
                <a:sym typeface="La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https://demo.featurebyte.com/</a:t>
            </a:r>
            <a:endParaRPr b="0" i="0" sz="2200" u="none" cap="none" strike="noStrike">
              <a:solidFill>
                <a:srgbClr val="061D4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rgbClr val="061D42"/>
                </a:solidFill>
                <a:latin typeface="Lato"/>
                <a:ea typeface="Lato"/>
                <a:cs typeface="Lato"/>
                <a:sym typeface="Lato"/>
              </a:rPr>
              <a:t>Open the feature list catalog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rgbClr val="061D42"/>
                </a:solidFill>
                <a:latin typeface="Lato"/>
                <a:ea typeface="Lato"/>
                <a:cs typeface="Lato"/>
                <a:sym typeface="Lato"/>
              </a:rPr>
              <a:t>Go to the feature list builder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rgbClr val="061D42"/>
                </a:solidFill>
                <a:latin typeface="Lato"/>
                <a:ea typeface="Lato"/>
                <a:cs typeface="Lato"/>
                <a:sym typeface="Lato"/>
              </a:rPr>
              <a:t>Select a use case by selecting the transaction entity (Txn)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rgbClr val="061D42"/>
                </a:solidFill>
                <a:latin typeface="Lato"/>
                <a:ea typeface="Lato"/>
                <a:cs typeface="Lato"/>
                <a:sym typeface="Lato"/>
              </a:rPr>
              <a:t>Add the template feature list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rgbClr val="061D42"/>
                </a:solidFill>
                <a:latin typeface="Lato"/>
                <a:ea typeface="Lato"/>
                <a:cs typeface="Lato"/>
                <a:sym typeface="Lato"/>
              </a:rPr>
              <a:t>Go to the feature catalog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rgbClr val="061D42"/>
                </a:solidFill>
                <a:latin typeface="Lato"/>
                <a:ea typeface="Lato"/>
                <a:cs typeface="Lato"/>
                <a:sym typeface="Lato"/>
              </a:rPr>
              <a:t>Add the top 2 unused features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green recycle symbol with arrows&#10;&#10;Description automatically generated" id="292" name="Google Shape;292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91881" y="1313280"/>
            <a:ext cx="2884445" cy="38376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7"/>
          <p:cNvSpPr txBox="1"/>
          <p:nvPr>
            <p:ph idx="12" type="sldNum"/>
          </p:nvPr>
        </p:nvSpPr>
        <p:spPr>
          <a:xfrm>
            <a:off x="9309340" y="6408108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98" name="Google Shape;298;p27"/>
          <p:cNvSpPr txBox="1"/>
          <p:nvPr>
            <p:ph idx="1" type="body"/>
          </p:nvPr>
        </p:nvSpPr>
        <p:spPr>
          <a:xfrm>
            <a:off x="481323" y="387497"/>
            <a:ext cx="9243300" cy="5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/>
              <a:t>Reusing Features</a:t>
            </a:r>
            <a:endParaRPr/>
          </a:p>
        </p:txBody>
      </p:sp>
      <p:sp>
        <p:nvSpPr>
          <p:cNvPr id="299" name="Google Shape;299;p27"/>
          <p:cNvSpPr txBox="1"/>
          <p:nvPr/>
        </p:nvSpPr>
        <p:spPr>
          <a:xfrm>
            <a:off x="520950" y="1127050"/>
            <a:ext cx="7074600" cy="42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rgbClr val="061D42"/>
                </a:solidFill>
                <a:latin typeface="Lato"/>
                <a:ea typeface="Lato"/>
                <a:cs typeface="Lato"/>
                <a:sym typeface="Lato"/>
              </a:rPr>
              <a:t>Go to “Suggestions” in the bottom RHS of the screen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rgbClr val="061D42"/>
                </a:solidFill>
                <a:latin typeface="Lato"/>
                <a:ea typeface="Lato"/>
                <a:cs typeface="Lato"/>
                <a:sym typeface="Lato"/>
              </a:rPr>
              <a:t>Click on “additional signal is available for 18 themes”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rgbClr val="061D42"/>
                </a:solidFill>
                <a:latin typeface="Lato"/>
                <a:ea typeface="Lato"/>
                <a:cs typeface="Lato"/>
                <a:sym typeface="Lato"/>
              </a:rPr>
              <a:t>Click on “Show Features” for the similarity feature type and select all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rgbClr val="061D42"/>
                </a:solidFill>
                <a:latin typeface="Lato"/>
                <a:ea typeface="Lato"/>
                <a:cs typeface="Lato"/>
                <a:sym typeface="Lato"/>
              </a:rPr>
              <a:t>Click Review Feature List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rgbClr val="061D42"/>
                </a:solidFill>
                <a:latin typeface="Lato"/>
                <a:ea typeface="Lato"/>
                <a:cs typeface="Lato"/>
                <a:sym typeface="Lato"/>
              </a:rPr>
              <a:t>Click Save list and give it the name </a:t>
            </a:r>
            <a:br>
              <a:rPr b="0" i="0" lang="en-US" sz="2200" u="none" cap="none" strike="noStrike">
                <a:solidFill>
                  <a:srgbClr val="061D42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b="0" i="0" lang="en-US" sz="2200" u="none" cap="none" strike="noStrike">
                <a:solidFill>
                  <a:srgbClr val="061D42"/>
                </a:solidFill>
                <a:latin typeface="Lato"/>
                <a:ea typeface="Lato"/>
                <a:cs typeface="Lato"/>
                <a:sym typeface="Lato"/>
              </a:rPr>
              <a:t>“</a:t>
            </a:r>
            <a:r>
              <a:rPr lang="en-US" sz="2200">
                <a:solidFill>
                  <a:srgbClr val="061D42"/>
                </a:solidFill>
                <a:latin typeface="Lato"/>
                <a:ea typeface="Lato"/>
                <a:cs typeface="Lato"/>
                <a:sym typeface="Lato"/>
              </a:rPr>
              <a:t>ODSC</a:t>
            </a:r>
            <a:r>
              <a:rPr b="0" i="0" lang="en-US" sz="2200" u="none" cap="none" strike="noStrike">
                <a:solidFill>
                  <a:srgbClr val="061D42"/>
                </a:solidFill>
                <a:latin typeface="Lato"/>
                <a:ea typeface="Lato"/>
                <a:cs typeface="Lato"/>
                <a:sym typeface="Lato"/>
              </a:rPr>
              <a:t> workshop features”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0" name="Google Shape;300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67511" y="1210784"/>
            <a:ext cx="2883658" cy="38408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8"/>
          <p:cNvSpPr txBox="1"/>
          <p:nvPr>
            <p:ph idx="12" type="sldNum"/>
          </p:nvPr>
        </p:nvSpPr>
        <p:spPr>
          <a:xfrm>
            <a:off x="9309340" y="6408108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FFFFFF"/>
                </a:solidFill>
                <a:latin typeface="Lato Black"/>
                <a:ea typeface="Lato Black"/>
                <a:cs typeface="Lato Black"/>
                <a:sym typeface="Lato Black"/>
              </a:rPr>
              <a:t>‹#›</a:t>
            </a:fld>
            <a:endParaRPr b="0" i="0" sz="1200" u="none" cap="none" strike="noStrike">
              <a:solidFill>
                <a:srgbClr val="FFFFFF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306" name="Google Shape;306;p28"/>
          <p:cNvSpPr txBox="1"/>
          <p:nvPr>
            <p:ph idx="1" type="body"/>
          </p:nvPr>
        </p:nvSpPr>
        <p:spPr>
          <a:xfrm>
            <a:off x="481323" y="387497"/>
            <a:ext cx="9243300" cy="5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/>
              <a:t>Declaring New Features</a:t>
            </a:r>
            <a:endParaRPr/>
          </a:p>
        </p:txBody>
      </p:sp>
      <p:sp>
        <p:nvSpPr>
          <p:cNvPr id="307" name="Google Shape;307;p28"/>
          <p:cNvSpPr txBox="1"/>
          <p:nvPr/>
        </p:nvSpPr>
        <p:spPr>
          <a:xfrm>
            <a:off x="520951" y="1127043"/>
            <a:ext cx="6295084" cy="7533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rgbClr val="061D42"/>
                </a:solidFill>
                <a:latin typeface="Lato"/>
                <a:ea typeface="Lato"/>
                <a:cs typeface="Lato"/>
                <a:sym typeface="Lato"/>
              </a:rPr>
              <a:t>Load the workshop notebook into the FeatureByte Jupyter environment </a:t>
            </a:r>
            <a:r>
              <a:rPr b="0" i="0" lang="en-US" sz="2200" u="sng" cap="none" strike="noStrike">
                <a:solidFill>
                  <a:srgbClr val="061D42"/>
                </a:solidFill>
                <a:latin typeface="Lato"/>
                <a:ea typeface="Lato"/>
                <a:cs typeface="Lato"/>
                <a:sym typeface="La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https://hub.featurebyte.com/</a:t>
            </a:r>
            <a:r>
              <a:rPr b="0" i="0" lang="en-US" sz="2200" u="none" cap="none" strike="noStrike">
                <a:solidFill>
                  <a:srgbClr val="061D42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b="0" i="0" sz="2200" u="none" cap="none" strike="noStrike">
              <a:solidFill>
                <a:srgbClr val="061D4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rgbClr val="061D42"/>
                </a:solidFill>
                <a:latin typeface="Lato"/>
                <a:ea typeface="Lato"/>
                <a:cs typeface="Lato"/>
                <a:sym typeface="Lato"/>
              </a:rPr>
              <a:t>Run the cell to create an attribute signal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061D42"/>
                </a:solidFill>
                <a:latin typeface="Lato"/>
                <a:ea typeface="Lato"/>
                <a:cs typeface="Lato"/>
                <a:sym typeface="Lato"/>
              </a:rPr>
              <a:t>R</a:t>
            </a:r>
            <a:r>
              <a:rPr b="0" i="0" lang="en-US" sz="2200" u="none" cap="none" strike="noStrike">
                <a:solidFill>
                  <a:srgbClr val="061D42"/>
                </a:solidFill>
                <a:latin typeface="Lato"/>
                <a:ea typeface="Lato"/>
                <a:cs typeface="Lato"/>
                <a:sym typeface="Lato"/>
              </a:rPr>
              <a:t>un the cells to create a new feature with a diversity signal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rgbClr val="061D42"/>
                </a:solidFill>
                <a:latin typeface="Lato"/>
                <a:ea typeface="Lato"/>
                <a:cs typeface="Lato"/>
                <a:sym typeface="Lato"/>
              </a:rPr>
              <a:t>Run the cell to create a new feature list and view a sample of the feature values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032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061D4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08" name="Google Shape;308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47234" y="1333849"/>
            <a:ext cx="4656051" cy="34940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0"/>
          <p:cNvSpPr txBox="1"/>
          <p:nvPr>
            <p:ph idx="12" type="sldNum"/>
          </p:nvPr>
        </p:nvSpPr>
        <p:spPr>
          <a:xfrm>
            <a:off x="9309340" y="6408108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FFFFFF"/>
                </a:solidFill>
                <a:latin typeface="Lato Black"/>
                <a:ea typeface="Lato Black"/>
                <a:cs typeface="Lato Black"/>
                <a:sym typeface="Lato Black"/>
              </a:rPr>
              <a:t>‹#›</a:t>
            </a:fld>
            <a:endParaRPr b="0" i="0" sz="1200" u="none" cap="none" strike="noStrike">
              <a:solidFill>
                <a:srgbClr val="FFFFFF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314" name="Google Shape;314;p30"/>
          <p:cNvSpPr txBox="1"/>
          <p:nvPr>
            <p:ph idx="1" type="body"/>
          </p:nvPr>
        </p:nvSpPr>
        <p:spPr>
          <a:xfrm>
            <a:off x="481323" y="387497"/>
            <a:ext cx="9243300" cy="5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/>
              <a:t>Observation Sets</a:t>
            </a:r>
            <a:endParaRPr/>
          </a:p>
        </p:txBody>
      </p:sp>
      <p:sp>
        <p:nvSpPr>
          <p:cNvPr id="315" name="Google Shape;315;p30"/>
          <p:cNvSpPr txBox="1"/>
          <p:nvPr/>
        </p:nvSpPr>
        <p:spPr>
          <a:xfrm>
            <a:off x="146360" y="1029860"/>
            <a:ext cx="6811746" cy="7533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rgbClr val="061D42"/>
                </a:solidFill>
                <a:latin typeface="Lato"/>
                <a:ea typeface="Lato"/>
                <a:cs typeface="Lato"/>
                <a:sym typeface="Lato"/>
              </a:rPr>
              <a:t>Feature declarations tell FeatureByte how to calculate feature values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rgbClr val="061D42"/>
                </a:solidFill>
                <a:latin typeface="Lato"/>
                <a:ea typeface="Lato"/>
                <a:cs typeface="Lato"/>
                <a:sym typeface="Lato"/>
              </a:rPr>
              <a:t>But feature calculations are not triggered until you tell FeatureByte which entities to calculate features for, and at which point in time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rgbClr val="061D42"/>
                </a:solidFill>
                <a:latin typeface="Lato"/>
                <a:ea typeface="Lato"/>
                <a:cs typeface="Lato"/>
                <a:sym typeface="Lato"/>
              </a:rPr>
              <a:t>An observation set combines entity key values and historical points-in-time for which you want to materialize feature values. </a:t>
            </a:r>
            <a:endParaRPr b="0" i="0" sz="2200" u="none" cap="none" strike="noStrike">
              <a:solidFill>
                <a:srgbClr val="061D4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rgbClr val="061D42"/>
                </a:solidFill>
                <a:latin typeface="Lato"/>
                <a:ea typeface="Lato"/>
                <a:cs typeface="Lato"/>
                <a:sym typeface="Lato"/>
              </a:rPr>
              <a:t>Note that each entity has a serving name, and your observation set must use columns with those names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032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061D4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16" name="Google Shape;316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94590" y="2142435"/>
            <a:ext cx="4882629" cy="19099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31"/>
          <p:cNvSpPr txBox="1"/>
          <p:nvPr>
            <p:ph idx="12" type="sldNum"/>
          </p:nvPr>
        </p:nvSpPr>
        <p:spPr>
          <a:xfrm>
            <a:off x="9309340" y="6408108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FFFFFF"/>
                </a:solidFill>
                <a:latin typeface="Lato Black"/>
                <a:ea typeface="Lato Black"/>
                <a:cs typeface="Lato Black"/>
                <a:sym typeface="Lato Black"/>
              </a:rPr>
              <a:t>‹#›</a:t>
            </a:fld>
            <a:endParaRPr b="0" i="0" sz="1200" u="none" cap="none" strike="noStrike">
              <a:solidFill>
                <a:srgbClr val="FFFFFF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322" name="Google Shape;322;p31"/>
          <p:cNvSpPr txBox="1"/>
          <p:nvPr>
            <p:ph idx="1" type="body"/>
          </p:nvPr>
        </p:nvSpPr>
        <p:spPr>
          <a:xfrm>
            <a:off x="481323" y="387497"/>
            <a:ext cx="9243300" cy="5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/>
              <a:t>Observation Sets</a:t>
            </a:r>
            <a:endParaRPr/>
          </a:p>
        </p:txBody>
      </p:sp>
      <p:sp>
        <p:nvSpPr>
          <p:cNvPr id="323" name="Google Shape;323;p31"/>
          <p:cNvSpPr txBox="1"/>
          <p:nvPr/>
        </p:nvSpPr>
        <p:spPr>
          <a:xfrm>
            <a:off x="520951" y="1127043"/>
            <a:ext cx="6295084" cy="7533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rgbClr val="061D42"/>
                </a:solidFill>
                <a:latin typeface="Lato"/>
                <a:ea typeface="Lato"/>
                <a:cs typeface="Lato"/>
                <a:sym typeface="Lato"/>
              </a:rPr>
              <a:t>Go to the workshop notebook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rgbClr val="061D42"/>
                </a:solidFill>
                <a:latin typeface="Lato"/>
                <a:ea typeface="Lato"/>
                <a:cs typeface="Lato"/>
                <a:sym typeface="Lato"/>
              </a:rPr>
              <a:t>Go to the Observation Table section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rgbClr val="061D42"/>
                </a:solidFill>
                <a:latin typeface="Lato"/>
                <a:ea typeface="Lato"/>
                <a:cs typeface="Lato"/>
                <a:sym typeface="Lato"/>
              </a:rPr>
              <a:t>Edit the template code to create an observation table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rgbClr val="061D42"/>
                </a:solidFill>
                <a:latin typeface="Lato"/>
                <a:ea typeface="Lato"/>
                <a:cs typeface="Lato"/>
                <a:sym typeface="Lato"/>
              </a:rPr>
              <a:t>Run the code and view a sample of the table contents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032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061D4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24" name="Google Shape;324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94590" y="2142435"/>
            <a:ext cx="4882629" cy="19099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2"/>
          <p:cNvSpPr txBox="1"/>
          <p:nvPr>
            <p:ph idx="12" type="sldNum"/>
          </p:nvPr>
        </p:nvSpPr>
        <p:spPr>
          <a:xfrm>
            <a:off x="9309340" y="6408108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FFFFFF"/>
                </a:solidFill>
                <a:latin typeface="Lato Black"/>
                <a:ea typeface="Lato Black"/>
                <a:cs typeface="Lato Black"/>
                <a:sym typeface="Lato Black"/>
              </a:rPr>
              <a:t>‹#›</a:t>
            </a:fld>
            <a:endParaRPr b="0" i="0" sz="1200" u="none" cap="none" strike="noStrike">
              <a:solidFill>
                <a:srgbClr val="FFFFFF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330" name="Google Shape;330;p32"/>
          <p:cNvSpPr txBox="1"/>
          <p:nvPr>
            <p:ph idx="1" type="body"/>
          </p:nvPr>
        </p:nvSpPr>
        <p:spPr>
          <a:xfrm>
            <a:off x="481323" y="387497"/>
            <a:ext cx="9243300" cy="5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/>
              <a:t>Declare a Target</a:t>
            </a:r>
            <a:endParaRPr/>
          </a:p>
        </p:txBody>
      </p:sp>
      <p:sp>
        <p:nvSpPr>
          <p:cNvPr id="331" name="Google Shape;331;p32"/>
          <p:cNvSpPr txBox="1"/>
          <p:nvPr/>
        </p:nvSpPr>
        <p:spPr>
          <a:xfrm>
            <a:off x="520951" y="1127043"/>
            <a:ext cx="6295084" cy="7533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rgbClr val="061D42"/>
                </a:solidFill>
                <a:latin typeface="Lato"/>
                <a:ea typeface="Lato"/>
                <a:cs typeface="Lato"/>
                <a:sym typeface="Lato"/>
              </a:rPr>
              <a:t>Go to the workshop notebook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rgbClr val="061D42"/>
                </a:solidFill>
                <a:latin typeface="Lato"/>
                <a:ea typeface="Lato"/>
                <a:cs typeface="Lato"/>
                <a:sym typeface="Lato"/>
              </a:rPr>
              <a:t>Go to the Declare a Target section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rgbClr val="061D42"/>
                </a:solidFill>
                <a:latin typeface="Lato"/>
                <a:ea typeface="Lato"/>
                <a:cs typeface="Lato"/>
                <a:sym typeface="Lato"/>
              </a:rPr>
              <a:t>Edit the template code to create a target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rgbClr val="061D42"/>
                </a:solidFill>
                <a:latin typeface="Lato"/>
                <a:ea typeface="Lato"/>
                <a:cs typeface="Lato"/>
                <a:sym typeface="Lato"/>
              </a:rPr>
              <a:t>Run your code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rgbClr val="061D42"/>
                </a:solidFill>
                <a:latin typeface="Lato"/>
                <a:ea typeface="Lato"/>
                <a:cs typeface="Lato"/>
                <a:sym typeface="Lato"/>
              </a:rPr>
              <a:t>Run the final cell in the section to materialize the target values,  and view a sample</a:t>
            </a:r>
            <a:endParaRPr b="0" i="0" sz="2200" u="none" cap="none" strike="noStrike">
              <a:solidFill>
                <a:srgbClr val="061D42"/>
              </a:solidFill>
              <a:latin typeface="Lato"/>
              <a:ea typeface="Lato"/>
              <a:cs typeface="Lato"/>
              <a:sym typeface="Lato"/>
            </a:endParaRPr>
          </a:p>
          <a:p>
            <a:pPr indent="-2032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061D4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descr="A collection of bullseyes with different colors&#10;&#10;Description automatically generated" id="332" name="Google Shape;332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32970" y="1006679"/>
            <a:ext cx="4076685" cy="40766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3"/>
          <p:cNvSpPr txBox="1"/>
          <p:nvPr>
            <p:ph idx="12" type="sldNum"/>
          </p:nvPr>
        </p:nvSpPr>
        <p:spPr>
          <a:xfrm>
            <a:off x="9309340" y="6408108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FFFFFF"/>
                </a:solidFill>
                <a:latin typeface="Lato Black"/>
                <a:ea typeface="Lato Black"/>
                <a:cs typeface="Lato Black"/>
                <a:sym typeface="Lato Black"/>
              </a:rPr>
              <a:t>‹#›</a:t>
            </a:fld>
            <a:endParaRPr b="0" i="0" sz="1200" u="none" cap="none" strike="noStrike">
              <a:solidFill>
                <a:srgbClr val="FFFFFF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338" name="Google Shape;338;p33"/>
          <p:cNvSpPr txBox="1"/>
          <p:nvPr>
            <p:ph idx="1" type="body"/>
          </p:nvPr>
        </p:nvSpPr>
        <p:spPr>
          <a:xfrm>
            <a:off x="481323" y="387497"/>
            <a:ext cx="9243300" cy="5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/>
              <a:t>Create Training Data</a:t>
            </a:r>
            <a:endParaRPr/>
          </a:p>
        </p:txBody>
      </p:sp>
      <p:sp>
        <p:nvSpPr>
          <p:cNvPr id="339" name="Google Shape;339;p33"/>
          <p:cNvSpPr txBox="1"/>
          <p:nvPr/>
        </p:nvSpPr>
        <p:spPr>
          <a:xfrm>
            <a:off x="520950" y="1127086"/>
            <a:ext cx="6457500" cy="45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rgbClr val="061D42"/>
                </a:solidFill>
                <a:latin typeface="Lato"/>
                <a:ea typeface="Lato"/>
                <a:cs typeface="Lato"/>
                <a:sym typeface="Lato"/>
              </a:rPr>
              <a:t>Go to the workshop notebook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rgbClr val="061D42"/>
                </a:solidFill>
                <a:latin typeface="Lato"/>
                <a:ea typeface="Lato"/>
                <a:cs typeface="Lato"/>
                <a:sym typeface="Lato"/>
              </a:rPr>
              <a:t>Go to the Training Data section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rgbClr val="061D42"/>
                </a:solidFill>
                <a:latin typeface="Lato"/>
                <a:ea typeface="Lato"/>
                <a:cs typeface="Lato"/>
                <a:sym typeface="Lato"/>
              </a:rPr>
              <a:t>Run the first cell to load the feature list for the training data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rgbClr val="061D42"/>
                </a:solidFill>
                <a:latin typeface="Lato"/>
                <a:ea typeface="Lato"/>
                <a:cs typeface="Lato"/>
                <a:sym typeface="Lato"/>
              </a:rPr>
              <a:t>Edit the template code to compute the training data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rgbClr val="061D42"/>
                </a:solidFill>
                <a:latin typeface="Lato"/>
                <a:ea typeface="Lato"/>
                <a:cs typeface="Lato"/>
                <a:sym typeface="Lato"/>
              </a:rPr>
              <a:t>Run your code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rgbClr val="061D42"/>
                </a:solidFill>
                <a:latin typeface="Lato"/>
                <a:ea typeface="Lato"/>
                <a:cs typeface="Lato"/>
                <a:sym typeface="Lato"/>
              </a:rPr>
              <a:t>Run the final cell in the section to view a sample of the training data</a:t>
            </a:r>
            <a:endParaRPr b="0" i="0" sz="2200" u="none" cap="none" strike="noStrike">
              <a:solidFill>
                <a:srgbClr val="061D42"/>
              </a:solidFill>
              <a:latin typeface="Lato"/>
              <a:ea typeface="Lato"/>
              <a:cs typeface="Lato"/>
              <a:sym typeface="Lato"/>
            </a:endParaRPr>
          </a:p>
          <a:p>
            <a:pPr indent="-2032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061D4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descr="A person in a white shirt and black pants&#10;&#10;Description automatically generated" id="340" name="Google Shape;340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474074" y="1224792"/>
            <a:ext cx="1828509" cy="50446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24aae2161f6_0_0"/>
          <p:cNvSpPr txBox="1"/>
          <p:nvPr>
            <p:ph idx="12" type="sldNum"/>
          </p:nvPr>
        </p:nvSpPr>
        <p:spPr>
          <a:xfrm>
            <a:off x="9309340" y="6408108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FFFFFF"/>
                </a:solidFill>
                <a:latin typeface="Lato Black"/>
                <a:ea typeface="Lato Black"/>
                <a:cs typeface="Lato Black"/>
                <a:sym typeface="Lato Black"/>
              </a:rPr>
              <a:t>‹#›</a:t>
            </a:fld>
            <a:endParaRPr b="0" i="0" sz="1200" u="none" cap="none" strike="noStrike">
              <a:solidFill>
                <a:srgbClr val="FFFFFF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346" name="Google Shape;346;g24aae2161f6_0_0"/>
          <p:cNvSpPr txBox="1"/>
          <p:nvPr>
            <p:ph idx="1" type="body"/>
          </p:nvPr>
        </p:nvSpPr>
        <p:spPr>
          <a:xfrm>
            <a:off x="481323" y="387497"/>
            <a:ext cx="9243300" cy="5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/>
              <a:t>How to create new use case</a:t>
            </a:r>
            <a:endParaRPr/>
          </a:p>
        </p:txBody>
      </p:sp>
      <p:sp>
        <p:nvSpPr>
          <p:cNvPr id="347" name="Google Shape;347;g24aae2161f6_0_0"/>
          <p:cNvSpPr txBox="1"/>
          <p:nvPr/>
        </p:nvSpPr>
        <p:spPr>
          <a:xfrm>
            <a:off x="520950" y="1127075"/>
            <a:ext cx="6101100" cy="46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Lato"/>
              <a:buChar char="•"/>
            </a:pPr>
            <a:r>
              <a:rPr b="0" i="0" lang="en-US" sz="2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Go to the workshop notebook in the FeatureByte Jupyter environment </a:t>
            </a:r>
            <a:r>
              <a:rPr b="0" i="0" lang="en-US" sz="2200" u="sng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https://hub.featurebyte.com/</a:t>
            </a:r>
            <a:r>
              <a:rPr b="0" i="0" lang="en-US" sz="2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b="0" i="0" sz="22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Lato"/>
              <a:buChar char="•"/>
            </a:pPr>
            <a:r>
              <a:rPr b="0" i="0" lang="en-US" sz="2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Go to the New Use Case section</a:t>
            </a:r>
            <a:endParaRPr b="0" i="0" sz="22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Lato"/>
              <a:buChar char="•"/>
            </a:pPr>
            <a:r>
              <a:rPr b="0" i="0" lang="en-US" sz="2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Run the first cell to create new use case</a:t>
            </a:r>
            <a:endParaRPr b="0" i="0" sz="22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Lato"/>
              <a:buChar char="•"/>
            </a:pPr>
            <a:r>
              <a:rPr b="0" i="0" lang="en-US" sz="2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Open </a:t>
            </a:r>
            <a:r>
              <a:rPr b="0" i="0" lang="en-US" sz="2200" u="sng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https://demo.featurebyte.com/</a:t>
            </a:r>
            <a:endParaRPr b="0" i="0" sz="22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Lato"/>
              <a:buChar char="•"/>
            </a:pPr>
            <a:r>
              <a:rPr b="0" i="0" lang="en-US" sz="2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Go to Feature Ideation section</a:t>
            </a:r>
            <a:endParaRPr b="0" i="0" sz="22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Lato"/>
              <a:buChar char="•"/>
            </a:pPr>
            <a:r>
              <a:rPr b="0" i="0" lang="en-US" sz="2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Click on Use Case name and select Use Case you just created </a:t>
            </a:r>
            <a:endParaRPr b="0" i="0" sz="22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2032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061D4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48" name="Google Shape;348;g24aae2161f6_0_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935875" y="1811000"/>
            <a:ext cx="5056148" cy="2844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5cad72f524_0_2"/>
          <p:cNvSpPr txBox="1"/>
          <p:nvPr>
            <p:ph idx="12" type="sldNum"/>
          </p:nvPr>
        </p:nvSpPr>
        <p:spPr>
          <a:xfrm>
            <a:off x="9309340" y="6408108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6" name="Google Shape;96;g25cad72f524_0_2"/>
          <p:cNvSpPr txBox="1"/>
          <p:nvPr/>
        </p:nvSpPr>
        <p:spPr>
          <a:xfrm>
            <a:off x="1601200" y="90300"/>
            <a:ext cx="90582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50">
                <a:latin typeface="Lato"/>
                <a:ea typeface="Lato"/>
                <a:cs typeface="Lato"/>
                <a:sym typeface="Lato"/>
              </a:rPr>
              <a:t>I am still not famous </a:t>
            </a:r>
            <a:endParaRPr sz="265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97" name="Google Shape;97;g25cad72f524_0_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62700"/>
            <a:ext cx="11887200" cy="44272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36"/>
          <p:cNvSpPr/>
          <p:nvPr/>
        </p:nvSpPr>
        <p:spPr>
          <a:xfrm>
            <a:off x="0" y="0"/>
            <a:ext cx="10636500" cy="6429300"/>
          </a:xfrm>
          <a:prstGeom prst="rect">
            <a:avLst/>
          </a:prstGeom>
          <a:solidFill>
            <a:srgbClr val="061D4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r>
              <a:t/>
            </a:r>
            <a:endParaRPr b="0" i="0" sz="1867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Shape&#10;&#10;Description automatically generated" id="354" name="Google Shape;354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09301" y="2709770"/>
            <a:ext cx="1435197" cy="1230169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36"/>
          <p:cNvSpPr txBox="1"/>
          <p:nvPr/>
        </p:nvSpPr>
        <p:spPr>
          <a:xfrm>
            <a:off x="4011375" y="1774400"/>
            <a:ext cx="7563600" cy="16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333"/>
              <a:buFont typeface="Arial"/>
              <a:buNone/>
            </a:pPr>
            <a:r>
              <a:t/>
            </a:r>
            <a:endParaRPr b="0" i="0" sz="5333" u="none" cap="none" strike="noStrike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333"/>
              <a:buFont typeface="Arial"/>
              <a:buNone/>
            </a:pPr>
            <a:r>
              <a:rPr b="0" i="0" lang="en-US" sz="5333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Q&amp;A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6" name="Google Shape;356;p36"/>
          <p:cNvSpPr/>
          <p:nvPr/>
        </p:nvSpPr>
        <p:spPr>
          <a:xfrm>
            <a:off x="3475475" y="1658612"/>
            <a:ext cx="82500" cy="3207000"/>
          </a:xfrm>
          <a:prstGeom prst="rect">
            <a:avLst/>
          </a:prstGeom>
          <a:gradFill>
            <a:gsLst>
              <a:gs pos="0">
                <a:srgbClr val="F29B91"/>
              </a:gs>
              <a:gs pos="52999">
                <a:srgbClr val="7A2CF2"/>
              </a:gs>
              <a:gs pos="100000">
                <a:srgbClr val="24CCD5"/>
              </a:gs>
            </a:gsLst>
            <a:lin ang="1949889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5cad72f524_0_122"/>
          <p:cNvSpPr/>
          <p:nvPr/>
        </p:nvSpPr>
        <p:spPr>
          <a:xfrm>
            <a:off x="13200" y="13200"/>
            <a:ext cx="12192000" cy="6178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g25cad72f524_0_122"/>
          <p:cNvSpPr txBox="1"/>
          <p:nvPr>
            <p:ph idx="12" type="sldNum"/>
          </p:nvPr>
        </p:nvSpPr>
        <p:spPr>
          <a:xfrm>
            <a:off x="9309340" y="6408108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04" name="Google Shape;104;g25cad72f524_0_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8950" y="257925"/>
            <a:ext cx="3462669" cy="240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g25cad72f524_0_1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8125" y="2796300"/>
            <a:ext cx="7262405" cy="89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g25cad72f524_0_1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8950" y="4942125"/>
            <a:ext cx="6888199" cy="8941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g25cad72f524_0_1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4075" y="3874475"/>
            <a:ext cx="7160626" cy="74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g25cad72f524_0_1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978175" y="152400"/>
            <a:ext cx="7399451" cy="71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g25cad72f524_0_12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054375" y="1052275"/>
            <a:ext cx="4838926" cy="87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g25cad72f524_0_12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682749" y="3997725"/>
            <a:ext cx="4261126" cy="1678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g25cad72f524_0_12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790999" y="1851550"/>
            <a:ext cx="2743200" cy="205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4"/>
          <p:cNvSpPr txBox="1"/>
          <p:nvPr>
            <p:ph idx="12" type="sldNum"/>
          </p:nvPr>
        </p:nvSpPr>
        <p:spPr>
          <a:xfrm>
            <a:off x="9309340" y="6408108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7" name="Google Shape;117;p4"/>
          <p:cNvSpPr txBox="1"/>
          <p:nvPr>
            <p:ph idx="1" type="body"/>
          </p:nvPr>
        </p:nvSpPr>
        <p:spPr>
          <a:xfrm>
            <a:off x="481323" y="387497"/>
            <a:ext cx="9243300" cy="5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/>
              <a:t>Workshop Goal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8" name="Google Shape;118;p4"/>
          <p:cNvSpPr txBox="1"/>
          <p:nvPr/>
        </p:nvSpPr>
        <p:spPr>
          <a:xfrm>
            <a:off x="445450" y="1497395"/>
            <a:ext cx="6043500" cy="329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3655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Char char="●"/>
            </a:pPr>
            <a:r>
              <a:rPr b="0" i="0" lang="en-US" sz="2200" u="none" cap="none" strike="noStrike">
                <a:solidFill>
                  <a:srgbClr val="061D42"/>
                </a:solidFill>
                <a:latin typeface="Lato"/>
                <a:ea typeface="Lato"/>
                <a:cs typeface="Lato"/>
                <a:sym typeface="Lato"/>
              </a:rPr>
              <a:t>Introduce Ai-based FeatureByte Feature Ideation Engine using sample data</a:t>
            </a:r>
            <a:endParaRPr b="0" i="0" sz="2200" u="none" cap="none" strike="noStrike">
              <a:solidFill>
                <a:srgbClr val="061D4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61D42"/>
              </a:buClr>
              <a:buSzPts val="2100"/>
              <a:buFont typeface="Lato"/>
              <a:buChar char="●"/>
            </a:pPr>
            <a:r>
              <a:rPr b="0" i="0" lang="en-US" sz="2200" u="none" cap="none" strike="noStrike">
                <a:solidFill>
                  <a:srgbClr val="061D42"/>
                </a:solidFill>
                <a:latin typeface="Lato"/>
                <a:ea typeface="Lato"/>
                <a:cs typeface="Lato"/>
                <a:sym typeface="Lato"/>
              </a:rPr>
              <a:t>Ideate </a:t>
            </a:r>
            <a:r>
              <a:rPr lang="en-US" sz="2200">
                <a:solidFill>
                  <a:srgbClr val="061D42"/>
                </a:solidFill>
                <a:latin typeface="Lato"/>
                <a:ea typeface="Lato"/>
                <a:cs typeface="Lato"/>
                <a:sym typeface="Lato"/>
              </a:rPr>
              <a:t>and </a:t>
            </a:r>
            <a:r>
              <a:rPr b="0" i="0" lang="en-US" sz="2200" u="none" cap="none" strike="noStrike">
                <a:solidFill>
                  <a:srgbClr val="061D42"/>
                </a:solidFill>
                <a:latin typeface="Lato"/>
                <a:ea typeface="Lato"/>
                <a:cs typeface="Lato"/>
                <a:sym typeface="Lato"/>
              </a:rPr>
              <a:t>create Feature List for ML project</a:t>
            </a:r>
            <a:endParaRPr b="0" i="0" sz="2200" u="none" cap="none" strike="noStrike">
              <a:solidFill>
                <a:srgbClr val="061D4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Char char="●"/>
            </a:pPr>
            <a:r>
              <a:rPr b="0" i="0" lang="en-US" sz="2200" u="none" cap="none" strike="noStrike">
                <a:solidFill>
                  <a:srgbClr val="061D42"/>
                </a:solidFill>
                <a:latin typeface="Lato"/>
                <a:ea typeface="Lato"/>
                <a:cs typeface="Lato"/>
                <a:sym typeface="Lato"/>
              </a:rPr>
              <a:t>Learn some cool feature engineering tricks</a:t>
            </a:r>
            <a:endParaRPr b="0" i="0" sz="2200" u="none" cap="none" strike="noStrike">
              <a:solidFill>
                <a:srgbClr val="061D4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Ladder ladders leading to a target&#10;&#10;Description automatically generated" id="119" name="Google Shape;119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59185" y="1447906"/>
            <a:ext cx="4300310" cy="3225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5"/>
          <p:cNvSpPr txBox="1"/>
          <p:nvPr>
            <p:ph idx="12" type="sldNum"/>
          </p:nvPr>
        </p:nvSpPr>
        <p:spPr>
          <a:xfrm>
            <a:off x="9309340" y="6408108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5" name="Google Shape;125;p5"/>
          <p:cNvSpPr txBox="1"/>
          <p:nvPr>
            <p:ph idx="1" type="body"/>
          </p:nvPr>
        </p:nvSpPr>
        <p:spPr>
          <a:xfrm>
            <a:off x="481323" y="387497"/>
            <a:ext cx="9243300" cy="5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/>
              <a:t>System Setup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6" name="Google Shape;126;p5"/>
          <p:cNvSpPr txBox="1"/>
          <p:nvPr/>
        </p:nvSpPr>
        <p:spPr>
          <a:xfrm>
            <a:off x="445450" y="1254450"/>
            <a:ext cx="6462000" cy="36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061D42"/>
                </a:solidFill>
                <a:latin typeface="Lato"/>
                <a:ea typeface="Lato"/>
                <a:cs typeface="Lato"/>
                <a:sym typeface="Lato"/>
              </a:rPr>
              <a:t>Internet connection</a:t>
            </a:r>
            <a:endParaRPr sz="2200">
              <a:solidFill>
                <a:srgbClr val="061D4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rgbClr val="061D42"/>
                </a:solidFill>
                <a:latin typeface="Lato"/>
                <a:ea typeface="Lato"/>
                <a:cs typeface="Lato"/>
                <a:sym typeface="Lato"/>
              </a:rPr>
              <a:t>Login username and password (</a:t>
            </a:r>
            <a:r>
              <a:rPr lang="en-US" sz="2200" u="sng">
                <a:solidFill>
                  <a:srgbClr val="061D42"/>
                </a:solidFill>
                <a:latin typeface="Lato"/>
                <a:ea typeface="Lato"/>
                <a:cs typeface="Lato"/>
                <a:sym typeface="La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https://demo.featurebyte.com/</a:t>
            </a:r>
            <a:r>
              <a:rPr lang="en-US"/>
              <a:t>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rgbClr val="061D42"/>
                </a:solidFill>
                <a:latin typeface="Lato"/>
                <a:ea typeface="Lato"/>
                <a:cs typeface="Lato"/>
                <a:sym typeface="Lato"/>
              </a:rPr>
              <a:t>API token (available via the Enterprise GUI)</a:t>
            </a:r>
            <a:r>
              <a:rPr lang="en-US" sz="2200">
                <a:solidFill>
                  <a:srgbClr val="061D42"/>
                </a:solidFill>
                <a:latin typeface="Lato"/>
                <a:ea typeface="Lato"/>
                <a:cs typeface="Lato"/>
                <a:sym typeface="Lato"/>
              </a:rPr>
              <a:t> (Security - User Access Token)</a:t>
            </a:r>
            <a:endParaRPr b="0" i="0" sz="2200" u="none" cap="none" strike="noStrike">
              <a:solidFill>
                <a:srgbClr val="061D4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rgbClr val="061D42"/>
                </a:solidFill>
                <a:latin typeface="Lato"/>
                <a:ea typeface="Lato"/>
                <a:cs typeface="Lato"/>
                <a:sym typeface="Lato"/>
              </a:rPr>
              <a:t>Notebook coding environment (</a:t>
            </a:r>
            <a:r>
              <a:rPr lang="en-US" sz="2100" u="sng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https://hub.featurebyte.com/</a:t>
            </a:r>
            <a:r>
              <a:rPr lang="en-US"/>
              <a:t>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032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061D4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descr="A white gear with a disc in the center&#10;&#10;Description automatically generated" id="127" name="Google Shape;127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227334" y="1818179"/>
            <a:ext cx="3582807" cy="3575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6"/>
          <p:cNvSpPr txBox="1"/>
          <p:nvPr>
            <p:ph idx="12" type="sldNum"/>
          </p:nvPr>
        </p:nvSpPr>
        <p:spPr>
          <a:xfrm>
            <a:off x="9309340" y="6408108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3" name="Google Shape;133;p6"/>
          <p:cNvSpPr txBox="1"/>
          <p:nvPr>
            <p:ph idx="1" type="body"/>
          </p:nvPr>
        </p:nvSpPr>
        <p:spPr>
          <a:xfrm>
            <a:off x="481323" y="387497"/>
            <a:ext cx="9243300" cy="5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/>
              <a:t>Files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4" name="Google Shape;134;p6"/>
          <p:cNvSpPr txBox="1"/>
          <p:nvPr/>
        </p:nvSpPr>
        <p:spPr>
          <a:xfrm>
            <a:off x="125725" y="2920700"/>
            <a:ext cx="7585200" cy="27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rgbClr val="061D42"/>
                </a:solidFill>
                <a:latin typeface="Lato"/>
                <a:ea typeface="Lato"/>
                <a:cs typeface="Lato"/>
                <a:sym typeface="Lato"/>
              </a:rPr>
              <a:t>Workshop notebook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rgbClr val="061D42"/>
                </a:solidFill>
                <a:latin typeface="Lato"/>
                <a:ea typeface="Lato"/>
                <a:cs typeface="Lato"/>
                <a:sym typeface="Lato"/>
              </a:rPr>
              <a:t>Signal type definitions</a:t>
            </a:r>
            <a:endParaRPr b="0" i="0" sz="2200" u="none" cap="none" strike="noStrike">
              <a:solidFill>
                <a:srgbClr val="061D4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061D42"/>
                </a:solidFill>
                <a:latin typeface="Lato"/>
                <a:ea typeface="Lato"/>
                <a:cs typeface="Lato"/>
                <a:sym typeface="Lato"/>
              </a:rPr>
              <a:t>https://github.com/featurebyte/featurebyte-workshops</a:t>
            </a:r>
            <a:r>
              <a:rPr b="0" i="0" lang="en-US" sz="2200" u="none" cap="none" strike="noStrike">
                <a:solidFill>
                  <a:srgbClr val="061D42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logo with orange and grey circles&#10;&#10;Description automatically generated" id="135" name="Google Shape;135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39671" y="495772"/>
            <a:ext cx="1814339" cy="21031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919033" y="945194"/>
            <a:ext cx="1712542" cy="21031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8"/>
          <p:cNvSpPr txBox="1"/>
          <p:nvPr>
            <p:ph idx="12" type="sldNum"/>
          </p:nvPr>
        </p:nvSpPr>
        <p:spPr>
          <a:xfrm>
            <a:off x="9309340" y="6408108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2" name="Google Shape;142;p8"/>
          <p:cNvSpPr txBox="1"/>
          <p:nvPr>
            <p:ph idx="1" type="body"/>
          </p:nvPr>
        </p:nvSpPr>
        <p:spPr>
          <a:xfrm>
            <a:off x="481323" y="387497"/>
            <a:ext cx="9243300" cy="5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/>
              <a:t>Use Case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3" name="Google Shape;143;p8"/>
          <p:cNvSpPr txBox="1"/>
          <p:nvPr/>
        </p:nvSpPr>
        <p:spPr>
          <a:xfrm>
            <a:off x="435925" y="1682489"/>
            <a:ext cx="5862900" cy="28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rgbClr val="061D42"/>
                </a:solidFill>
                <a:latin typeface="Lato"/>
                <a:ea typeface="Lato"/>
                <a:cs typeface="Lato"/>
                <a:sym typeface="Lato"/>
              </a:rPr>
              <a:t>Fraud detection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rgbClr val="061D42"/>
                </a:solidFill>
                <a:latin typeface="Lato"/>
                <a:ea typeface="Lato"/>
                <a:cs typeface="Lato"/>
                <a:sym typeface="Lato"/>
              </a:rPr>
              <a:t>On credit card transactions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rgbClr val="061D42"/>
                </a:solidFill>
                <a:latin typeface="Lato"/>
                <a:ea typeface="Lato"/>
                <a:cs typeface="Lato"/>
                <a:sym typeface="Lato"/>
              </a:rPr>
              <a:t>Prediction target is the fraud status 30 days after the transaction occurred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hand holding a credit card&#10;&#10;Description automatically generated" id="144" name="Google Shape;144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52118" y="1314994"/>
            <a:ext cx="5388708" cy="3334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9"/>
          <p:cNvSpPr txBox="1"/>
          <p:nvPr>
            <p:ph idx="12" type="sldNum"/>
          </p:nvPr>
        </p:nvSpPr>
        <p:spPr>
          <a:xfrm>
            <a:off x="9309340" y="6408108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0" name="Google Shape;150;p9"/>
          <p:cNvSpPr txBox="1"/>
          <p:nvPr>
            <p:ph idx="1" type="body"/>
          </p:nvPr>
        </p:nvSpPr>
        <p:spPr>
          <a:xfrm>
            <a:off x="481323" y="387497"/>
            <a:ext cx="9243300" cy="5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/>
              <a:t>Data Semantics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1" name="Google Shape;151;p9"/>
          <p:cNvSpPr txBox="1"/>
          <p:nvPr/>
        </p:nvSpPr>
        <p:spPr>
          <a:xfrm>
            <a:off x="445450" y="1497434"/>
            <a:ext cx="6420939" cy="7533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rgbClr val="061D42"/>
                </a:solidFill>
                <a:latin typeface="Lato"/>
                <a:ea typeface="Lato"/>
                <a:cs typeface="Lato"/>
                <a:sym typeface="Lato"/>
              </a:rPr>
              <a:t>Great feature engineering is built on a foundation of data semantics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rgbClr val="061D42"/>
                </a:solidFill>
                <a:latin typeface="Lato"/>
                <a:ea typeface="Lato"/>
                <a:cs typeface="Lato"/>
                <a:sym typeface="Lato"/>
              </a:rPr>
              <a:t>Log in to </a:t>
            </a:r>
            <a:r>
              <a:rPr b="0" i="0" lang="en-US" sz="2200" u="sng" cap="none" strike="noStrike">
                <a:solidFill>
                  <a:srgbClr val="061D42"/>
                </a:solidFill>
                <a:latin typeface="Lato"/>
                <a:ea typeface="Lato"/>
                <a:cs typeface="Lato"/>
                <a:sym typeface="La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https://demo.featurebyte.com/</a:t>
            </a:r>
            <a:endParaRPr b="0" i="0" sz="2200" u="none" cap="none" strike="noStrike">
              <a:solidFill>
                <a:srgbClr val="061D4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rgbClr val="061D42"/>
                </a:solidFill>
                <a:latin typeface="Lato"/>
                <a:ea typeface="Lato"/>
                <a:cs typeface="Lato"/>
                <a:sym typeface="Lato"/>
              </a:rPr>
              <a:t>FeatureByte Enterprise - Explore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9"/>
          <p:cNvSpPr txBox="1"/>
          <p:nvPr/>
        </p:nvSpPr>
        <p:spPr>
          <a:xfrm>
            <a:off x="1172496" y="3583496"/>
            <a:ext cx="6613886" cy="7533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rgbClr val="061D42"/>
                </a:solidFill>
                <a:latin typeface="Lato"/>
                <a:ea typeface="Lato"/>
                <a:cs typeface="Lato"/>
                <a:sym typeface="Lato"/>
              </a:rPr>
              <a:t>Tables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rgbClr val="061D42"/>
                </a:solidFill>
                <a:latin typeface="Lato"/>
                <a:ea typeface="Lato"/>
                <a:cs typeface="Lato"/>
                <a:sym typeface="Lato"/>
              </a:rPr>
              <a:t>Entities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rgbClr val="061D42"/>
                </a:solidFill>
                <a:latin typeface="Lato"/>
                <a:ea typeface="Lato"/>
                <a:cs typeface="Lato"/>
                <a:sym typeface="Lato"/>
              </a:rPr>
              <a:t>Special columns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bridge over water with a city in the background&#10;&#10;Description automatically generated" id="153" name="Google Shape;153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02617" y="1259881"/>
            <a:ext cx="3670749" cy="3670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SlidoAppVersion">
    <vt:lpwstr>1.6.1.4122</vt:lpwstr>
  </property>
</Properties>
</file>